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p:regular r:id="rId36"/>
      <p:bold r:id="rId37"/>
      <p:italic r:id="rId38"/>
      <p:boldItalic r:id="rId39"/>
    </p:embeddedFont>
    <p:embeddedFont>
      <p:font typeface="Merriweather"/>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regular.fntdata"/><Relationship Id="rId20" Type="http://schemas.openxmlformats.org/officeDocument/2006/relationships/slide" Target="slides/slide15.xml"/><Relationship Id="rId42" Type="http://schemas.openxmlformats.org/officeDocument/2006/relationships/font" Target="fonts/Merriweather-italic.fntdata"/><Relationship Id="rId41" Type="http://schemas.openxmlformats.org/officeDocument/2006/relationships/font" Target="fonts/Merriweather-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Merriweather-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898d2441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898d2441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Calcul des coefficients de corrélations</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explication du graphique (plus c’est bleu plus c’est corrélation POSITIVE)</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plus cest rouge, plus c’est corrélation négative</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Dans le cadre rouge par exemple on peut voir une petite </a:t>
            </a:r>
            <a:r>
              <a:rPr lang="fr" sz="1200">
                <a:solidFill>
                  <a:srgbClr val="073763"/>
                </a:solidFill>
              </a:rPr>
              <a:t>corrélation</a:t>
            </a:r>
            <a:r>
              <a:rPr lang="fr" sz="1200">
                <a:solidFill>
                  <a:srgbClr val="073763"/>
                </a:solidFill>
              </a:rPr>
              <a:t> positive entre le nombre de blessé et l’illinois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Cela voudrait dire que les crimes dans l’illinois compte plus de blessés (ou inversement que l’illinois compte plus de blessés dans ces crimes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On voit également une forte corrélation entre le nombre de malfaiteurs, et le nombre de malfaiteurs Adult</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Cette corrélation est aussi présente avec les malfaiteur ados (teen) mais plus faible</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enfin on voit quelques corrélation négative entre le nombre de blessés et : le nombre de malfaiteurs, le nombre de malfaiteur adult et le nombre de personne tuées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Mais voyons maintenant la significativité des corrélations linéaires que nous venons de voir </a:t>
            </a:r>
            <a:endParaRPr sz="1200">
              <a:solidFill>
                <a:srgbClr val="073763"/>
              </a:solidFill>
            </a:endParaRPr>
          </a:p>
          <a:p>
            <a:pPr indent="0" lvl="0" marL="457200" rtl="0" algn="just">
              <a:lnSpc>
                <a:spcPct val="115000"/>
              </a:lnSpc>
              <a:spcBef>
                <a:spcPts val="0"/>
              </a:spcBef>
              <a:spcAft>
                <a:spcPts val="0"/>
              </a:spcAft>
              <a:buNone/>
            </a:pPr>
            <a:r>
              <a:t/>
            </a:r>
            <a:endParaRPr sz="1200">
              <a:solidFill>
                <a:srgbClr val="073763"/>
              </a:solidFill>
            </a:endParaRPr>
          </a:p>
          <a:p>
            <a:pPr indent="0" lvl="0" marL="0" rtl="0" algn="just">
              <a:lnSpc>
                <a:spcPct val="115000"/>
              </a:lnSpc>
              <a:spcBef>
                <a:spcPts val="1200"/>
              </a:spcBef>
              <a:spcAft>
                <a:spcPts val="1200"/>
              </a:spcAft>
              <a:buNone/>
            </a:pPr>
            <a:r>
              <a:t/>
            </a:r>
            <a:endParaRPr sz="1200">
              <a:solidFill>
                <a:srgbClr val="073763"/>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898d2441c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898d2441c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On voit que la forte corrélation POSITIVE entre le nombre de malfaiteur et le nombre de malfaiteur aldult est toujours présente, donc clairement significative</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Il en est de meme pour la corrélation NEGATIVE entre nombre de blessé et le nombre de malfaiteur</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également la corrélation NEGATIVE pour le nombre de blessés et le nombre de malfaiteur adulte (ce qui parait logique au vu du lien positif entre malfaiteur et adulte)</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Enfin, on constaste également la significativité de la corrélation positive entre le nombre de malfaiteur et le nombre de malfaiteur ados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Or, on remarque qu’un grand nombre de corrélation ont été barré, signifiant comme par exemple pour l’illinois:</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Que la corrélation n’était pas significative </a:t>
            </a:r>
            <a:endParaRPr sz="1200">
              <a:solidFill>
                <a:srgbClr val="073763"/>
              </a:solidFill>
            </a:endParaRPr>
          </a:p>
          <a:p>
            <a:pPr indent="0" lvl="0" marL="457200" rtl="0" algn="just">
              <a:lnSpc>
                <a:spcPct val="115000"/>
              </a:lnSpc>
              <a:spcBef>
                <a:spcPts val="0"/>
              </a:spcBef>
              <a:spcAft>
                <a:spcPts val="0"/>
              </a:spcAft>
              <a:buNone/>
            </a:pPr>
            <a:r>
              <a:t/>
            </a:r>
            <a:endParaRPr sz="1200">
              <a:solidFill>
                <a:srgbClr val="073763"/>
              </a:solidFill>
            </a:endParaRPr>
          </a:p>
          <a:p>
            <a:pPr indent="0" lvl="0" marL="0" rtl="0" algn="just">
              <a:lnSpc>
                <a:spcPct val="115000"/>
              </a:lnSpc>
              <a:spcBef>
                <a:spcPts val="1200"/>
              </a:spcBef>
              <a:spcAft>
                <a:spcPts val="1200"/>
              </a:spcAft>
              <a:buNone/>
            </a:pPr>
            <a:r>
              <a:t/>
            </a:r>
            <a:endParaRPr sz="1200">
              <a:solidFill>
                <a:srgbClr val="073763"/>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b8a8fb6e2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b8a8fb6e2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rgbClr val="073763"/>
              </a:solidFill>
            </a:endParaRPr>
          </a:p>
          <a:p>
            <a:pPr indent="0" lvl="0" marL="457200" rtl="0" algn="just">
              <a:lnSpc>
                <a:spcPct val="115000"/>
              </a:lnSpc>
              <a:spcBef>
                <a:spcPts val="0"/>
              </a:spcBef>
              <a:spcAft>
                <a:spcPts val="0"/>
              </a:spcAft>
              <a:buNone/>
            </a:pPr>
            <a:r>
              <a:rPr lang="fr" sz="1200">
                <a:solidFill>
                  <a:srgbClr val="073763"/>
                </a:solidFill>
              </a:rPr>
              <a:t>Récapitulatif des corrélations significatives</a:t>
            </a:r>
            <a:endParaRPr sz="1200">
              <a:solidFill>
                <a:srgbClr val="073763"/>
              </a:solidFill>
            </a:endParaRPr>
          </a:p>
          <a:p>
            <a:pPr indent="-304800" lvl="0" marL="457200" rtl="0" algn="just">
              <a:lnSpc>
                <a:spcPct val="115000"/>
              </a:lnSpc>
              <a:spcBef>
                <a:spcPts val="1200"/>
              </a:spcBef>
              <a:spcAft>
                <a:spcPts val="0"/>
              </a:spcAft>
              <a:buClr>
                <a:srgbClr val="073763"/>
              </a:buClr>
              <a:buSzPts val="1200"/>
              <a:buChar char="-"/>
            </a:pPr>
            <a:r>
              <a:rPr lang="fr" sz="1200">
                <a:solidFill>
                  <a:srgbClr val="073763"/>
                </a:solidFill>
              </a:rPr>
              <a:t>En vert les corrélations positives (avec r le coeff de pearson)</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En rouge les corrélations négatives (avec r le coeff de pearson)</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Le nb de malfaiteurs et le nombre de malfaiteurs adultes sont corrélés positivements, le coeff de Pearson est de 0.76</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Le nb de malfaiteurs et le nombre de malfaiteurs ados sont corrélés positivements, le coeff de Pearson est de 0.26</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Le nombre de blessés et le nombre de malfaiteurs sont corrélés négativements, le coeff de Pearson est de -0.18</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Le nombre de blessés et le nombre de malfaiteurs Adultes sont corrélés négativements, le coeff de Pearson est de -0.19</a:t>
            </a:r>
            <a:endParaRPr sz="1200">
              <a:solidFill>
                <a:srgbClr val="073763"/>
              </a:solidFill>
            </a:endParaRPr>
          </a:p>
          <a:p>
            <a:pPr indent="0" lvl="0" marL="0" rtl="0" algn="just">
              <a:lnSpc>
                <a:spcPct val="115000"/>
              </a:lnSpc>
              <a:spcBef>
                <a:spcPts val="1200"/>
              </a:spcBef>
              <a:spcAft>
                <a:spcPts val="1200"/>
              </a:spcAft>
              <a:buNone/>
            </a:pPr>
            <a:r>
              <a:t/>
            </a:r>
            <a:endParaRPr sz="1200">
              <a:solidFill>
                <a:srgbClr val="073763"/>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b8a8fb6e2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b8a8fb6e2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200">
                <a:solidFill>
                  <a:srgbClr val="073763"/>
                </a:solidFill>
              </a:rPr>
              <a:t>Lire les deux premieres phrases et dire :</a:t>
            </a:r>
            <a:endParaRPr sz="1200">
              <a:solidFill>
                <a:srgbClr val="073763"/>
              </a:solidFill>
            </a:endParaRPr>
          </a:p>
          <a:p>
            <a:pPr indent="-304800" lvl="0" marL="457200" rtl="0" algn="just">
              <a:lnSpc>
                <a:spcPct val="115000"/>
              </a:lnSpc>
              <a:spcBef>
                <a:spcPts val="1200"/>
              </a:spcBef>
              <a:spcAft>
                <a:spcPts val="0"/>
              </a:spcAft>
              <a:buClr>
                <a:srgbClr val="073763"/>
              </a:buClr>
              <a:buSzPts val="1200"/>
              <a:buChar char="-"/>
            </a:pPr>
            <a:r>
              <a:rPr lang="fr" sz="1200">
                <a:solidFill>
                  <a:srgbClr val="073763"/>
                </a:solidFill>
              </a:rPr>
              <a:t>Ces deux conclusions signifient ensemble que plus il y a de malfaiteur, plus la moyenne d’âge de ces malfaiteurs augmente</a:t>
            </a:r>
            <a:endParaRPr sz="1200">
              <a:solidFill>
                <a:srgbClr val="073763"/>
              </a:solidFill>
            </a:endParaRPr>
          </a:p>
          <a:p>
            <a:pPr indent="0" lvl="0" marL="0" rtl="0" algn="just">
              <a:lnSpc>
                <a:spcPct val="115000"/>
              </a:lnSpc>
              <a:spcBef>
                <a:spcPts val="1200"/>
              </a:spcBef>
              <a:spcAft>
                <a:spcPts val="0"/>
              </a:spcAft>
              <a:buNone/>
            </a:pPr>
            <a:r>
              <a:rPr lang="fr" sz="1200">
                <a:solidFill>
                  <a:srgbClr val="073763"/>
                </a:solidFill>
              </a:rPr>
              <a:t>Li</a:t>
            </a:r>
            <a:r>
              <a:rPr lang="fr" sz="1200">
                <a:solidFill>
                  <a:srgbClr val="0B5394"/>
                </a:solidFill>
              </a:rPr>
              <a:t>re les deux autres phrases et dire : </a:t>
            </a:r>
            <a:endParaRPr sz="1200">
              <a:solidFill>
                <a:srgbClr val="0B5394"/>
              </a:solidFill>
            </a:endParaRPr>
          </a:p>
          <a:p>
            <a:pPr indent="-304800" lvl="0" marL="457200" rtl="0" algn="l">
              <a:spcBef>
                <a:spcPts val="1200"/>
              </a:spcBef>
              <a:spcAft>
                <a:spcPts val="0"/>
              </a:spcAft>
              <a:buClr>
                <a:srgbClr val="073763"/>
              </a:buClr>
              <a:buSzPts val="1200"/>
              <a:buFont typeface="Roboto"/>
              <a:buChar char="-"/>
            </a:pPr>
            <a:r>
              <a:rPr lang="fr" sz="1200">
                <a:solidFill>
                  <a:srgbClr val="073763"/>
                </a:solidFill>
                <a:latin typeface="Roboto"/>
                <a:ea typeface="Roboto"/>
                <a:cs typeface="Roboto"/>
                <a:sym typeface="Roboto"/>
              </a:rPr>
              <a:t>Soit : Il y a beaucoup de malfaiteurs, donc par des réactions sociales ils agressent moins (intimidation des victimes, confiance en soi des malfaiteurs en nombre) </a:t>
            </a:r>
            <a:endParaRPr sz="1200">
              <a:solidFill>
                <a:srgbClr val="073763"/>
              </a:solidFill>
              <a:latin typeface="Roboto"/>
              <a:ea typeface="Roboto"/>
              <a:cs typeface="Roboto"/>
              <a:sym typeface="Roboto"/>
            </a:endParaRPr>
          </a:p>
          <a:p>
            <a:pPr indent="-304800" lvl="0" marL="457200" rtl="0" algn="l">
              <a:spcBef>
                <a:spcPts val="0"/>
              </a:spcBef>
              <a:spcAft>
                <a:spcPts val="0"/>
              </a:spcAft>
              <a:buClr>
                <a:srgbClr val="073763"/>
              </a:buClr>
              <a:buSzPts val="1200"/>
              <a:buFont typeface="Roboto"/>
              <a:buChar char="-"/>
            </a:pPr>
            <a:r>
              <a:rPr lang="fr" sz="1200">
                <a:solidFill>
                  <a:srgbClr val="073763"/>
                </a:solidFill>
                <a:latin typeface="Roboto"/>
                <a:ea typeface="Roboto"/>
                <a:cs typeface="Roboto"/>
                <a:sym typeface="Roboto"/>
              </a:rPr>
              <a:t>Soit : Il y a beaucoup de malfaiteurs, donc ils tuent plus de personnes, ce qui en fait moins dans la catégorie blessée</a:t>
            </a:r>
            <a:endParaRPr sz="1200">
              <a:solidFill>
                <a:srgbClr val="073763"/>
              </a:solidFill>
              <a:latin typeface="Roboto"/>
              <a:ea typeface="Roboto"/>
              <a:cs typeface="Roboto"/>
              <a:sym typeface="Roboto"/>
            </a:endParaRPr>
          </a:p>
          <a:p>
            <a:pPr indent="0" lvl="0" marL="0" rtl="0" algn="l">
              <a:spcBef>
                <a:spcPts val="0"/>
              </a:spcBef>
              <a:spcAft>
                <a:spcPts val="0"/>
              </a:spcAft>
              <a:buNone/>
            </a:pPr>
            <a:r>
              <a:t/>
            </a:r>
            <a:endParaRPr sz="1200">
              <a:solidFill>
                <a:srgbClr val="073763"/>
              </a:solidFill>
              <a:latin typeface="Roboto"/>
              <a:ea typeface="Roboto"/>
              <a:cs typeface="Roboto"/>
              <a:sym typeface="Roboto"/>
            </a:endParaRPr>
          </a:p>
          <a:p>
            <a:pPr indent="-304800" lvl="0" marL="457200" rtl="0" algn="l">
              <a:spcBef>
                <a:spcPts val="0"/>
              </a:spcBef>
              <a:spcAft>
                <a:spcPts val="0"/>
              </a:spcAft>
              <a:buClr>
                <a:srgbClr val="073763"/>
              </a:buClr>
              <a:buSzPts val="1200"/>
              <a:buFont typeface="Roboto"/>
              <a:buChar char="-"/>
            </a:pPr>
            <a:r>
              <a:rPr lang="fr" sz="1200">
                <a:solidFill>
                  <a:srgbClr val="073763"/>
                </a:solidFill>
                <a:latin typeface="Roboto"/>
                <a:ea typeface="Roboto"/>
                <a:cs typeface="Roboto"/>
                <a:sym typeface="Roboto"/>
              </a:rPr>
              <a:t>Mais nous écartons cette dernière, car nous aurions vu une corrélation négative et significative entre nombre de blessés et de morts, or nous avons vu que ce n’était pas le cas. </a:t>
            </a:r>
            <a:endParaRPr sz="1200">
              <a:solidFill>
                <a:srgbClr val="073763"/>
              </a:solidFill>
              <a:latin typeface="Roboto"/>
              <a:ea typeface="Roboto"/>
              <a:cs typeface="Roboto"/>
              <a:sym typeface="Roboto"/>
            </a:endParaRPr>
          </a:p>
          <a:p>
            <a:pPr indent="-304800" lvl="0" marL="457200" rtl="0" algn="l">
              <a:spcBef>
                <a:spcPts val="0"/>
              </a:spcBef>
              <a:spcAft>
                <a:spcPts val="0"/>
              </a:spcAft>
              <a:buClr>
                <a:srgbClr val="073763"/>
              </a:buClr>
              <a:buSzPts val="1200"/>
              <a:buFont typeface="Roboto"/>
              <a:buChar char="-"/>
            </a:pPr>
            <a:r>
              <a:rPr lang="fr" sz="1200">
                <a:solidFill>
                  <a:srgbClr val="073763"/>
                </a:solidFill>
                <a:latin typeface="Roboto"/>
                <a:ea typeface="Roboto"/>
                <a:cs typeface="Roboto"/>
                <a:sym typeface="Roboto"/>
              </a:rPr>
              <a:t>Nous penchons donc plus pour la première hypothèse</a:t>
            </a:r>
            <a:endParaRPr sz="1200">
              <a:solidFill>
                <a:srgbClr val="073763"/>
              </a:solidFill>
              <a:latin typeface="Roboto"/>
              <a:ea typeface="Roboto"/>
              <a:cs typeface="Roboto"/>
              <a:sym typeface="Roboto"/>
            </a:endParaRPr>
          </a:p>
          <a:p>
            <a:pPr indent="-304800" lvl="0" marL="457200" rtl="0" algn="l">
              <a:spcBef>
                <a:spcPts val="0"/>
              </a:spcBef>
              <a:spcAft>
                <a:spcPts val="0"/>
              </a:spcAft>
              <a:buClr>
                <a:srgbClr val="073763"/>
              </a:buClr>
              <a:buSzPts val="1200"/>
              <a:buFont typeface="Roboto"/>
              <a:buChar char="-"/>
            </a:pPr>
            <a:r>
              <a:rPr lang="fr" sz="1200">
                <a:solidFill>
                  <a:srgbClr val="073763"/>
                </a:solidFill>
                <a:latin typeface="Roboto"/>
                <a:ea typeface="Roboto"/>
                <a:cs typeface="Roboto"/>
                <a:sym typeface="Roboto"/>
              </a:rPr>
              <a:t>Meme si une variable externe peut influencer également le nombre de blessé (le type d’armes par exemple que nous n’avons pas pris en compte dans notre étude)</a:t>
            </a:r>
            <a:endParaRPr sz="1200">
              <a:solidFill>
                <a:srgbClr val="073763"/>
              </a:solidFill>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b8a8fb6e2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b8a8fb6e2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La question que l’on doit se poser est la suivante : (lire la question)</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Pour se faire nous devons déjà ajouter une colonne mois (qui pourra nous servir plus tard) et une colonne année</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Par exemple, afin d’observer la répartition de manière globale du nombre de crime par mois et année, nous avons fait ce graphique (qui nous servira également plus tard)</a:t>
            </a:r>
            <a:endParaRPr sz="1200">
              <a:solidFill>
                <a:srgbClr val="073763"/>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b8a8fb6e2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b8a8fb6e2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Pour voir si des valeurs ont changé de manière significative,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nous devons effectuer un test de student sur les deux ensembles de valeurs que l’on souhaite comparer.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Si la p-value est inférieure à 0.05, nous pouvons affirmer de la significativité du test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et donc du changement significatif des variables.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Un </a:t>
            </a:r>
            <a:r>
              <a:rPr b="1" lang="fr" sz="1200">
                <a:solidFill>
                  <a:srgbClr val="073763"/>
                </a:solidFill>
              </a:rPr>
              <a:t>test de Student bilatéral</a:t>
            </a:r>
            <a:r>
              <a:rPr lang="fr" sz="1200">
                <a:solidFill>
                  <a:srgbClr val="073763"/>
                </a:solidFill>
              </a:rPr>
              <a:t>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hypothèse alternative selon laquelle le </a:t>
            </a:r>
            <a:r>
              <a:rPr b="1" lang="fr" sz="1200">
                <a:solidFill>
                  <a:srgbClr val="073763"/>
                </a:solidFill>
              </a:rPr>
              <a:t>signe de la différence potentielle est inconnu</a:t>
            </a:r>
            <a:r>
              <a:rPr lang="fr" sz="1200">
                <a:solidFill>
                  <a:srgbClr val="073763"/>
                </a:solidFill>
              </a:rPr>
              <a:t>.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Avant de mettre en place l’expérimentation et de lancer le test, nous ne savons pas avec certitude si </a:t>
            </a:r>
            <a:r>
              <a:rPr b="1" i="1" lang="fr" sz="1200">
                <a:solidFill>
                  <a:srgbClr val="073763"/>
                </a:solidFill>
              </a:rPr>
              <a:t>la moyenne 2013-2017 </a:t>
            </a:r>
            <a:r>
              <a:rPr lang="fr" sz="1200">
                <a:solidFill>
                  <a:srgbClr val="073763"/>
                </a:solidFill>
              </a:rPr>
              <a:t>sera supérieur à </a:t>
            </a:r>
            <a:r>
              <a:rPr b="1" i="1" lang="fr" sz="1200">
                <a:solidFill>
                  <a:srgbClr val="073763"/>
                </a:solidFill>
              </a:rPr>
              <a:t>notre échantillon 2018</a:t>
            </a:r>
            <a:endParaRPr b="1" i="1"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 Ceci nous conduit à opter pour un </a:t>
            </a:r>
            <a:r>
              <a:rPr b="1" lang="fr" sz="1200">
                <a:solidFill>
                  <a:srgbClr val="073763"/>
                </a:solidFill>
              </a:rPr>
              <a:t>test de Student bilatéral.</a:t>
            </a:r>
            <a:endParaRPr b="1" sz="1200">
              <a:solidFill>
                <a:srgbClr val="073763"/>
              </a:solidFill>
            </a:endParaRPr>
          </a:p>
          <a:p>
            <a:pPr indent="0" lvl="0" marL="0" rtl="0" algn="just">
              <a:lnSpc>
                <a:spcPct val="115000"/>
              </a:lnSpc>
              <a:spcBef>
                <a:spcPts val="0"/>
              </a:spcBef>
              <a:spcAft>
                <a:spcPts val="0"/>
              </a:spcAft>
              <a:buNone/>
            </a:pPr>
            <a:r>
              <a:t/>
            </a:r>
            <a:endParaRPr sz="1200">
              <a:solidFill>
                <a:srgbClr val="073763"/>
              </a:solidFill>
            </a:endParaRPr>
          </a:p>
          <a:p>
            <a:pPr indent="0" lvl="0" marL="0" rtl="0" algn="just">
              <a:lnSpc>
                <a:spcPct val="115000"/>
              </a:lnSpc>
              <a:spcBef>
                <a:spcPts val="0"/>
              </a:spcBef>
              <a:spcAft>
                <a:spcPts val="1200"/>
              </a:spcAft>
              <a:buNone/>
            </a:pPr>
            <a:r>
              <a:t/>
            </a:r>
            <a:endParaRPr sz="1200">
              <a:solidFill>
                <a:srgbClr val="073763"/>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b8a8fb6e2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b8a8fb6e2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Voici les hypotheses de notre test de Student bilatérale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Echantillon représente ce que l’on observe (janvier à mars 2018)</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Mean représente les valeurs statistiques (2013 à 2017)</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Si </a:t>
            </a:r>
            <a:r>
              <a:rPr b="1" i="1" lang="fr" sz="1200">
                <a:solidFill>
                  <a:srgbClr val="073763"/>
                </a:solidFill>
              </a:rPr>
              <a:t>Échantillon</a:t>
            </a:r>
            <a:r>
              <a:rPr lang="fr" sz="1200">
                <a:solidFill>
                  <a:srgbClr val="073763"/>
                </a:solidFill>
              </a:rPr>
              <a:t> (la moyenne du nouvel échantillon) appartient à l’intervalle de confiance</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 on </a:t>
            </a:r>
            <a:r>
              <a:rPr b="1" lang="fr" sz="1200">
                <a:solidFill>
                  <a:srgbClr val="073763"/>
                </a:solidFill>
              </a:rPr>
              <a:t>accepte H0, </a:t>
            </a:r>
            <a:r>
              <a:rPr lang="fr" sz="1200">
                <a:solidFill>
                  <a:srgbClr val="073763"/>
                </a:solidFill>
              </a:rPr>
              <a:t>l’hypothèse est vraie.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C'est-à-dire, </a:t>
            </a:r>
            <a:r>
              <a:rPr b="1" lang="fr" sz="1200">
                <a:solidFill>
                  <a:srgbClr val="073763"/>
                </a:solidFill>
              </a:rPr>
              <a:t>que les valeurs moyennes des variables ne sont pas différentes des années précédentes</a:t>
            </a:r>
            <a:r>
              <a:rPr lang="fr" sz="1200">
                <a:solidFill>
                  <a:srgbClr val="073763"/>
                </a:solidFill>
              </a:rPr>
              <a:t>. </a:t>
            </a:r>
            <a:endParaRPr sz="1200">
              <a:solidFill>
                <a:srgbClr val="073763"/>
              </a:solidFill>
            </a:endParaRPr>
          </a:p>
          <a:p>
            <a:pPr indent="0" lvl="0" marL="0" rtl="0" algn="just">
              <a:lnSpc>
                <a:spcPct val="115000"/>
              </a:lnSpc>
              <a:spcBef>
                <a:spcPts val="0"/>
              </a:spcBef>
              <a:spcAft>
                <a:spcPts val="1200"/>
              </a:spcAft>
              <a:buNone/>
            </a:pPr>
            <a:r>
              <a:t/>
            </a:r>
            <a:endParaRPr sz="1200">
              <a:solidFill>
                <a:srgbClr val="073763"/>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b8a8fb6e22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b8a8fb6e22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fr" sz="1200">
                <a:solidFill>
                  <a:srgbClr val="073763"/>
                </a:solidFill>
              </a:rPr>
              <a:t>Dans un premier temps nous avons réalisé les matrices des moyennes de chacune des deux périodes</a:t>
            </a:r>
            <a:endParaRPr sz="1200">
              <a:solidFill>
                <a:srgbClr val="073763"/>
              </a:solidFill>
            </a:endParaRPr>
          </a:p>
          <a:p>
            <a:pPr indent="0" lvl="0" marL="0" rtl="0" algn="just">
              <a:lnSpc>
                <a:spcPct val="115000"/>
              </a:lnSpc>
              <a:spcBef>
                <a:spcPts val="0"/>
              </a:spcBef>
              <a:spcAft>
                <a:spcPts val="0"/>
              </a:spcAft>
              <a:buClr>
                <a:schemeClr val="dk1"/>
              </a:buClr>
              <a:buSzPts val="1100"/>
              <a:buFont typeface="Arial"/>
              <a:buNone/>
            </a:pPr>
            <a:r>
              <a:rPr lang="fr" sz="1200">
                <a:solidFill>
                  <a:srgbClr val="073763"/>
                </a:solidFill>
              </a:rPr>
              <a:t>(expliqué apparié, c’est à dire chaque cellule du premier groupe correspond à celles du second)</a:t>
            </a:r>
            <a:endParaRPr sz="1200">
              <a:solidFill>
                <a:srgbClr val="073763"/>
              </a:solidFill>
            </a:endParaRPr>
          </a:p>
          <a:p>
            <a:pPr indent="0" lvl="0" marL="0" rtl="0" algn="just">
              <a:lnSpc>
                <a:spcPct val="115000"/>
              </a:lnSpc>
              <a:spcBef>
                <a:spcPts val="0"/>
              </a:spcBef>
              <a:spcAft>
                <a:spcPts val="0"/>
              </a:spcAft>
              <a:buClr>
                <a:schemeClr val="dk1"/>
              </a:buClr>
              <a:buSzPts val="1100"/>
              <a:buFont typeface="Arial"/>
              <a:buNone/>
            </a:pPr>
            <a:r>
              <a:rPr lang="fr" sz="1200">
                <a:solidFill>
                  <a:srgbClr val="073763"/>
                </a:solidFill>
              </a:rPr>
              <a:t>Dans le résultat ci-dessus :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b="1" lang="fr" sz="1200">
                <a:solidFill>
                  <a:srgbClr val="073763"/>
                </a:solidFill>
              </a:rPr>
              <a:t>t </a:t>
            </a:r>
            <a:r>
              <a:rPr lang="fr" sz="1200">
                <a:solidFill>
                  <a:srgbClr val="073763"/>
                </a:solidFill>
              </a:rPr>
              <a:t>est</a:t>
            </a:r>
            <a:r>
              <a:rPr b="1" lang="fr" sz="1200">
                <a:solidFill>
                  <a:srgbClr val="073763"/>
                </a:solidFill>
              </a:rPr>
              <a:t> la statistique de Student</a:t>
            </a:r>
            <a:r>
              <a:rPr lang="fr" sz="1200">
                <a:solidFill>
                  <a:srgbClr val="073763"/>
                </a:solidFill>
              </a:rPr>
              <a:t> (t= -0.3366),</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b="1" lang="fr" sz="1200">
                <a:solidFill>
                  <a:srgbClr val="073763"/>
                </a:solidFill>
              </a:rPr>
              <a:t>df</a:t>
            </a:r>
            <a:r>
              <a:rPr lang="fr" sz="1200">
                <a:solidFill>
                  <a:srgbClr val="073763"/>
                </a:solidFill>
              </a:rPr>
              <a:t> est le </a:t>
            </a:r>
            <a:r>
              <a:rPr b="1" lang="fr" sz="1200">
                <a:solidFill>
                  <a:srgbClr val="073763"/>
                </a:solidFill>
              </a:rPr>
              <a:t>degré de liberté</a:t>
            </a:r>
            <a:r>
              <a:rPr lang="fr" sz="1200">
                <a:solidFill>
                  <a:srgbClr val="073763"/>
                </a:solidFill>
              </a:rPr>
              <a:t> (df= 56), p-value est le degré de significativité du test (p-value=0.7377).</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b="1" lang="fr" sz="1200">
                <a:solidFill>
                  <a:srgbClr val="073763"/>
                </a:solidFill>
              </a:rPr>
              <a:t>L’intervalle de confiance de la différence des moyennes à 95%</a:t>
            </a:r>
            <a:r>
              <a:rPr lang="fr" sz="1200">
                <a:solidFill>
                  <a:srgbClr val="073763"/>
                </a:solidFill>
              </a:rPr>
              <a:t> est également montrée [ -0,002812 ; 0.002003 ] (son calcul</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et enfin, on </a:t>
            </a:r>
            <a:r>
              <a:rPr b="1" lang="fr" sz="1200">
                <a:solidFill>
                  <a:srgbClr val="073763"/>
                </a:solidFill>
              </a:rPr>
              <a:t>a la valeur moyenne de la différence des deux séries de moyennes</a:t>
            </a:r>
            <a:r>
              <a:rPr lang="fr" sz="1200">
                <a:solidFill>
                  <a:srgbClr val="073763"/>
                </a:solidFill>
              </a:rPr>
              <a:t> (-0.0004045515).</a:t>
            </a:r>
            <a:endParaRPr sz="1200">
              <a:solidFill>
                <a:srgbClr val="073763"/>
              </a:solidFill>
            </a:endParaRPr>
          </a:p>
          <a:p>
            <a:pPr indent="0" lvl="0" marL="457200" rtl="0" algn="just">
              <a:lnSpc>
                <a:spcPct val="115000"/>
              </a:lnSpc>
              <a:spcBef>
                <a:spcPts val="0"/>
              </a:spcBef>
              <a:spcAft>
                <a:spcPts val="0"/>
              </a:spcAft>
              <a:buNone/>
            </a:pPr>
            <a:r>
              <a:t/>
            </a:r>
            <a:endParaRPr sz="1200">
              <a:solidFill>
                <a:srgbClr val="073763"/>
              </a:solidFill>
            </a:endParaRPr>
          </a:p>
          <a:p>
            <a:pPr indent="0" lvl="0" marL="0" rtl="0" algn="just">
              <a:lnSpc>
                <a:spcPct val="115000"/>
              </a:lnSpc>
              <a:spcBef>
                <a:spcPts val="0"/>
              </a:spcBef>
              <a:spcAft>
                <a:spcPts val="0"/>
              </a:spcAft>
              <a:buClr>
                <a:schemeClr val="dk1"/>
              </a:buClr>
              <a:buSzPts val="1100"/>
              <a:buFont typeface="Arial"/>
              <a:buNone/>
            </a:pPr>
            <a:r>
              <a:rPr lang="fr" sz="1200">
                <a:solidFill>
                  <a:srgbClr val="073763"/>
                </a:solidFill>
              </a:rPr>
              <a:t>La p-value du test est de 0.7377. Ce qui est </a:t>
            </a:r>
            <a:r>
              <a:rPr b="1" lang="fr" sz="1200">
                <a:solidFill>
                  <a:srgbClr val="073763"/>
                </a:solidFill>
              </a:rPr>
              <a:t>largement supérieur à 0.05.</a:t>
            </a:r>
            <a:r>
              <a:rPr lang="fr" sz="1200">
                <a:solidFill>
                  <a:srgbClr val="073763"/>
                </a:solidFill>
              </a:rPr>
              <a:t> On conclut que l’hypothèse H0 est acceptée, et nous pouvons alors dire que </a:t>
            </a:r>
            <a:r>
              <a:rPr b="1" lang="fr" sz="1200">
                <a:solidFill>
                  <a:srgbClr val="073763"/>
                </a:solidFill>
              </a:rPr>
              <a:t>les valeurs moyennes des variables de 2013 à 2017 </a:t>
            </a:r>
            <a:r>
              <a:rPr b="1" lang="fr" sz="1200" u="sng">
                <a:solidFill>
                  <a:srgbClr val="073763"/>
                </a:solidFill>
              </a:rPr>
              <a:t>ne sont pas significativement différentes </a:t>
            </a:r>
            <a:r>
              <a:rPr b="1" lang="fr" sz="1200">
                <a:solidFill>
                  <a:srgbClr val="073763"/>
                </a:solidFill>
              </a:rPr>
              <a:t>de celles de 2018.</a:t>
            </a:r>
            <a:endParaRPr sz="1200">
              <a:solidFill>
                <a:srgbClr val="073763"/>
              </a:solidFill>
            </a:endParaRPr>
          </a:p>
          <a:p>
            <a:pPr indent="0" lvl="0" marL="0" rtl="0" algn="just">
              <a:lnSpc>
                <a:spcPct val="115000"/>
              </a:lnSpc>
              <a:spcBef>
                <a:spcPts val="0"/>
              </a:spcBef>
              <a:spcAft>
                <a:spcPts val="1200"/>
              </a:spcAft>
              <a:buNone/>
            </a:pPr>
            <a:r>
              <a:t/>
            </a:r>
            <a:endParaRPr sz="1200">
              <a:solidFill>
                <a:srgbClr val="073763"/>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43a48c7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43a48c7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Nous avons choisi d’observer également </a:t>
            </a:r>
            <a:r>
              <a:rPr b="1" lang="fr" sz="1200">
                <a:solidFill>
                  <a:srgbClr val="073763"/>
                </a:solidFill>
              </a:rPr>
              <a:t>la différence colonne par colonne entre les valeurs</a:t>
            </a:r>
            <a:r>
              <a:rPr lang="fr" sz="1200">
                <a:solidFill>
                  <a:srgbClr val="073763"/>
                </a:solidFill>
              </a:rPr>
              <a:t> (on compare la colonne state Alabama de 2013 à 2017 avec celle de state Alabama de 2018 par exemple).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Nous créons alors une fonction permettant de réaliser des tests de Student sur les colonnes de deux tables (les colonnes retirées sont les indices, la latitude etc…).</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Nous devons y indiquer que les échantillons que nous allons comparer ne comportent pas des valeurs appariées, grâce au </a:t>
            </a:r>
            <a:r>
              <a:rPr b="1" i="1" lang="fr" sz="1200">
                <a:solidFill>
                  <a:srgbClr val="073763"/>
                </a:solidFill>
              </a:rPr>
              <a:t>test t de Student indépendant</a:t>
            </a:r>
            <a:r>
              <a:rPr i="1" lang="fr" sz="1200">
                <a:solidFill>
                  <a:srgbClr val="073763"/>
                </a:solidFill>
              </a:rPr>
              <a:t> (ou </a:t>
            </a:r>
            <a:r>
              <a:rPr b="1" i="1" lang="fr" sz="1200">
                <a:solidFill>
                  <a:srgbClr val="073763"/>
                </a:solidFill>
              </a:rPr>
              <a:t>non apparié</a:t>
            </a:r>
            <a:r>
              <a:rPr i="1" lang="fr" sz="1200">
                <a:solidFill>
                  <a:srgbClr val="073763"/>
                </a:solidFill>
              </a:rPr>
              <a:t>)</a:t>
            </a:r>
            <a:r>
              <a:rPr lang="fr" sz="1200">
                <a:solidFill>
                  <a:srgbClr val="073763"/>
                </a:solidFill>
              </a:rPr>
              <a:t>.</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Dans ce cas de figure, il s’agit de </a:t>
            </a:r>
            <a:r>
              <a:rPr b="1" lang="fr" sz="1200">
                <a:solidFill>
                  <a:srgbClr val="073763"/>
                </a:solidFill>
              </a:rPr>
              <a:t>comparer deux moyennes observées</a:t>
            </a:r>
            <a:r>
              <a:rPr lang="fr" sz="1200">
                <a:solidFill>
                  <a:srgbClr val="073763"/>
                </a:solidFill>
              </a:rPr>
              <a:t>, lorsque les deux groupes d’échantillons (A et B) à comparer n’ont aucun lien.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Par exemple, dans le cas précédent, nous comparions </a:t>
            </a:r>
            <a:r>
              <a:rPr b="1" i="1" lang="fr" sz="1200">
                <a:solidFill>
                  <a:srgbClr val="073763"/>
                </a:solidFill>
              </a:rPr>
              <a:t>la moyenne</a:t>
            </a:r>
            <a:r>
              <a:rPr lang="fr" sz="1200">
                <a:solidFill>
                  <a:srgbClr val="073763"/>
                </a:solidFill>
              </a:rPr>
              <a:t> de </a:t>
            </a:r>
            <a:r>
              <a:rPr b="1" i="1" lang="fr" sz="1200">
                <a:solidFill>
                  <a:srgbClr val="073763"/>
                </a:solidFill>
              </a:rPr>
              <a:t>ColonneNbMalfaiteurs de 2013-2017 </a:t>
            </a:r>
            <a:r>
              <a:rPr lang="fr" sz="1200">
                <a:solidFill>
                  <a:srgbClr val="073763"/>
                </a:solidFill>
              </a:rPr>
              <a:t>à </a:t>
            </a:r>
            <a:r>
              <a:rPr b="1" i="1" lang="fr" sz="1200">
                <a:solidFill>
                  <a:srgbClr val="073763"/>
                </a:solidFill>
              </a:rPr>
              <a:t>la moyenne ColonneNbMalfaiteurs de 2018</a:t>
            </a:r>
            <a:r>
              <a:rPr lang="fr" sz="1200">
                <a:solidFill>
                  <a:srgbClr val="073763"/>
                </a:solidFill>
              </a:rPr>
              <a:t>, or dans ce cas, nous allons comparer </a:t>
            </a:r>
            <a:r>
              <a:rPr b="1" lang="fr" sz="1200" u="sng">
                <a:solidFill>
                  <a:srgbClr val="073763"/>
                </a:solidFill>
              </a:rPr>
              <a:t>chacune de ses colonnes </a:t>
            </a:r>
            <a:r>
              <a:rPr lang="fr" sz="1200">
                <a:solidFill>
                  <a:srgbClr val="073763"/>
                </a:solidFill>
              </a:rPr>
              <a:t>et non pas leur moyenne.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La différence de résultat que nous obtiendrons relève alors de</a:t>
            </a:r>
            <a:r>
              <a:rPr b="1" lang="fr" sz="1200">
                <a:solidFill>
                  <a:srgbClr val="073763"/>
                </a:solidFill>
              </a:rPr>
              <a:t> l’écart-type </a:t>
            </a:r>
            <a:r>
              <a:rPr lang="fr" sz="1200">
                <a:solidFill>
                  <a:srgbClr val="073763"/>
                </a:solidFill>
              </a:rPr>
              <a:t>qui est calculé</a:t>
            </a:r>
            <a:r>
              <a:rPr b="1" lang="fr" sz="1200" u="sng">
                <a:solidFill>
                  <a:srgbClr val="073763"/>
                </a:solidFill>
              </a:rPr>
              <a:t> pour chaque colonne par rapport à leur moyenne respective. </a:t>
            </a:r>
            <a:endParaRPr b="1" sz="1200" u="sng">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Il est donc possible que nous obtenions des résultats différents que précédemment </a:t>
            </a:r>
            <a:endParaRPr sz="1200">
              <a:solidFill>
                <a:srgbClr val="073763"/>
              </a:solidFill>
            </a:endParaRPr>
          </a:p>
          <a:p>
            <a:pPr indent="457200" lvl="0" marL="0" rtl="0" algn="just">
              <a:lnSpc>
                <a:spcPct val="115000"/>
              </a:lnSpc>
              <a:spcBef>
                <a:spcPts val="0"/>
              </a:spcBef>
              <a:spcAft>
                <a:spcPts val="0"/>
              </a:spcAft>
              <a:buNone/>
            </a:pPr>
            <a:r>
              <a:t/>
            </a:r>
            <a:endParaRPr sz="1200">
              <a:solidFill>
                <a:srgbClr val="073763"/>
              </a:solidFill>
            </a:endParaRPr>
          </a:p>
          <a:p>
            <a:pPr indent="-304800" lvl="0" marL="457200" rtl="0" algn="l">
              <a:lnSpc>
                <a:spcPct val="115000"/>
              </a:lnSpc>
              <a:spcBef>
                <a:spcPts val="0"/>
              </a:spcBef>
              <a:spcAft>
                <a:spcPts val="0"/>
              </a:spcAft>
              <a:buClr>
                <a:srgbClr val="073763"/>
              </a:buClr>
              <a:buSzPts val="1200"/>
              <a:buChar char="-"/>
            </a:pPr>
            <a:r>
              <a:rPr lang="fr" sz="1200">
                <a:solidFill>
                  <a:srgbClr val="073763"/>
                </a:solidFill>
              </a:rPr>
              <a:t>Cette fonction stocke les p-values de chaque variables dans une nouvelle matrice, et nous obtenons alors la matrice des p-values de chaque variables</a:t>
            </a:r>
            <a:endParaRPr sz="1200">
              <a:solidFill>
                <a:srgbClr val="073763"/>
              </a:solidFill>
            </a:endParaRPr>
          </a:p>
          <a:p>
            <a:pPr indent="0" lvl="0" marL="0" rtl="0" algn="l">
              <a:lnSpc>
                <a:spcPct val="115000"/>
              </a:lnSpc>
              <a:spcBef>
                <a:spcPts val="0"/>
              </a:spcBef>
              <a:spcAft>
                <a:spcPts val="0"/>
              </a:spcAft>
              <a:buNone/>
            </a:pPr>
            <a:r>
              <a:t/>
            </a:r>
            <a:endParaRPr sz="1200">
              <a:solidFill>
                <a:srgbClr val="073763"/>
              </a:solidFill>
            </a:endParaRPr>
          </a:p>
          <a:p>
            <a:pPr indent="-304800" lvl="0" marL="457200" rtl="0" algn="l">
              <a:lnSpc>
                <a:spcPct val="115000"/>
              </a:lnSpc>
              <a:spcBef>
                <a:spcPts val="0"/>
              </a:spcBef>
              <a:spcAft>
                <a:spcPts val="0"/>
              </a:spcAft>
              <a:buClr>
                <a:srgbClr val="073763"/>
              </a:buClr>
              <a:buSzPts val="1200"/>
              <a:buChar char="-"/>
            </a:pPr>
            <a:r>
              <a:rPr lang="fr" sz="1200">
                <a:solidFill>
                  <a:srgbClr val="073763"/>
                </a:solidFill>
              </a:rPr>
              <a:t>Ensuite grâce à un which on peut récupérer les indices des p-values inférieur à 0.05</a:t>
            </a:r>
            <a:endParaRPr sz="1200">
              <a:solidFill>
                <a:srgbClr val="073763"/>
              </a:solidFill>
            </a:endParaRPr>
          </a:p>
          <a:p>
            <a:pPr indent="0" lvl="0" marL="0" rtl="0" algn="l">
              <a:lnSpc>
                <a:spcPct val="115000"/>
              </a:lnSpc>
              <a:spcBef>
                <a:spcPts val="0"/>
              </a:spcBef>
              <a:spcAft>
                <a:spcPts val="0"/>
              </a:spcAft>
              <a:buNone/>
            </a:pPr>
            <a:r>
              <a:t/>
            </a:r>
            <a:endParaRPr sz="1200">
              <a:solidFill>
                <a:srgbClr val="073763"/>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073763"/>
              </a:solidFill>
            </a:endParaRPr>
          </a:p>
          <a:p>
            <a:pPr indent="0" lvl="0" marL="0" rtl="0" algn="just">
              <a:lnSpc>
                <a:spcPct val="115000"/>
              </a:lnSpc>
              <a:spcBef>
                <a:spcPts val="0"/>
              </a:spcBef>
              <a:spcAft>
                <a:spcPts val="1200"/>
              </a:spcAft>
              <a:buNone/>
            </a:pPr>
            <a:r>
              <a:t/>
            </a:r>
            <a:endParaRPr sz="1200">
              <a:solidFill>
                <a:srgbClr val="073763"/>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43a48c73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43a48c73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Il semblerait que </a:t>
            </a:r>
            <a:r>
              <a:rPr b="1" lang="fr" sz="1200">
                <a:solidFill>
                  <a:srgbClr val="073763"/>
                </a:solidFill>
              </a:rPr>
              <a:t>20 variables</a:t>
            </a:r>
            <a:r>
              <a:rPr lang="fr" sz="1200">
                <a:solidFill>
                  <a:srgbClr val="073763"/>
                </a:solidFill>
              </a:rPr>
              <a:t> aient changé de </a:t>
            </a:r>
            <a:r>
              <a:rPr b="1" lang="fr" sz="1200">
                <a:solidFill>
                  <a:srgbClr val="073763"/>
                </a:solidFill>
              </a:rPr>
              <a:t>manière significative.</a:t>
            </a:r>
            <a:r>
              <a:rPr lang="fr" sz="1200">
                <a:solidFill>
                  <a:srgbClr val="073763"/>
                </a:solidFill>
              </a:rPr>
              <a:t>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Cela signifie que malgré que </a:t>
            </a:r>
            <a:r>
              <a:rPr b="1" lang="fr" sz="1200">
                <a:solidFill>
                  <a:srgbClr val="073763"/>
                </a:solidFill>
              </a:rPr>
              <a:t>de manière globale les variables n’aient pas changé de manière significative</a:t>
            </a:r>
            <a:r>
              <a:rPr lang="fr" sz="1200">
                <a:solidFill>
                  <a:srgbClr val="073763"/>
                </a:solidFill>
              </a:rPr>
              <a:t>, mais </a:t>
            </a:r>
            <a:r>
              <a:rPr b="1" lang="fr" sz="1200">
                <a:solidFill>
                  <a:srgbClr val="073763"/>
                </a:solidFill>
              </a:rPr>
              <a:t>de manière ciblée, il semblerait qu’en 2018, leur répartition ne soit plus vraiment semblable à la période de 2013 à 2017. </a:t>
            </a:r>
            <a:endParaRPr b="1"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Par exemple, il se peut que la moyenne du nombre de blessée soit la même, tout en ayant une répartition différente</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c’est-à-dire, que les valeurs soient plus </a:t>
            </a:r>
            <a:r>
              <a:rPr lang="fr" sz="1200">
                <a:solidFill>
                  <a:srgbClr val="073763"/>
                </a:solidFill>
              </a:rPr>
              <a:t>extrêmes</a:t>
            </a:r>
            <a:r>
              <a:rPr lang="fr" sz="1200">
                <a:solidFill>
                  <a:srgbClr val="073763"/>
                </a:solidFill>
              </a:rPr>
              <a:t> ou moins extrêmes</a:t>
            </a:r>
            <a:endParaRPr sz="1200">
              <a:solidFill>
                <a:srgbClr val="073763"/>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b8825e7d0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b8825e7d0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43a48c73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43a48c73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073763"/>
              </a:solidFill>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b43a48c73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b43a48c73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73763"/>
              </a:buClr>
              <a:buSzPts val="1200"/>
              <a:buFont typeface="Roboto"/>
              <a:buChar char="-"/>
            </a:pPr>
            <a:r>
              <a:rPr lang="fr" sz="1200">
                <a:solidFill>
                  <a:srgbClr val="073763"/>
                </a:solidFill>
                <a:latin typeface="Roboto"/>
                <a:ea typeface="Roboto"/>
                <a:cs typeface="Roboto"/>
                <a:sym typeface="Roboto"/>
              </a:rPr>
              <a:t>Nous avons affiché pour chaque année le nombre de crimes par mois comme vous pouvez le voir de manière détaillée</a:t>
            </a:r>
            <a:endParaRPr sz="1200">
              <a:solidFill>
                <a:srgbClr val="073763"/>
              </a:solidFill>
              <a:latin typeface="Roboto"/>
              <a:ea typeface="Roboto"/>
              <a:cs typeface="Roboto"/>
              <a:sym typeface="Roboto"/>
            </a:endParaRPr>
          </a:p>
          <a:p>
            <a:pPr indent="0" lvl="0" marL="0" rtl="0" algn="l">
              <a:spcBef>
                <a:spcPts val="0"/>
              </a:spcBef>
              <a:spcAft>
                <a:spcPts val="0"/>
              </a:spcAft>
              <a:buNone/>
            </a:pPr>
            <a:r>
              <a:t/>
            </a:r>
            <a:endParaRPr sz="1200">
              <a:solidFill>
                <a:srgbClr val="073763"/>
              </a:solidFill>
              <a:latin typeface="Roboto"/>
              <a:ea typeface="Roboto"/>
              <a:cs typeface="Roboto"/>
              <a:sym typeface="Roboto"/>
            </a:endParaRPr>
          </a:p>
          <a:p>
            <a:pPr indent="0" lvl="0" marL="0" rtl="0" algn="l">
              <a:spcBef>
                <a:spcPts val="0"/>
              </a:spcBef>
              <a:spcAft>
                <a:spcPts val="0"/>
              </a:spcAft>
              <a:buNone/>
            </a:pPr>
            <a:r>
              <a:t/>
            </a:r>
            <a:endParaRPr sz="1200">
              <a:solidFill>
                <a:srgbClr val="073763"/>
              </a:solidFill>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43a48c73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43a48c73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73763"/>
              </a:buClr>
              <a:buSzPts val="1200"/>
              <a:buFont typeface="Roboto"/>
              <a:buChar char="-"/>
            </a:pPr>
            <a:r>
              <a:rPr lang="fr" sz="1200">
                <a:solidFill>
                  <a:srgbClr val="073763"/>
                </a:solidFill>
                <a:latin typeface="Roboto"/>
                <a:ea typeface="Roboto"/>
                <a:cs typeface="Roboto"/>
                <a:sym typeface="Roboto"/>
              </a:rPr>
              <a:t>Si l’on regarde tout cumulé, on comprend qu’il y a plus de crimes en milieu d’année (juillet aout)</a:t>
            </a:r>
            <a:endParaRPr sz="1200">
              <a:solidFill>
                <a:srgbClr val="073763"/>
              </a:solidFill>
              <a:latin typeface="Roboto"/>
              <a:ea typeface="Roboto"/>
              <a:cs typeface="Roboto"/>
              <a:sym typeface="Roboto"/>
            </a:endParaRPr>
          </a:p>
          <a:p>
            <a:pPr indent="-304800" lvl="0" marL="457200" rtl="0" algn="l">
              <a:spcBef>
                <a:spcPts val="0"/>
              </a:spcBef>
              <a:spcAft>
                <a:spcPts val="0"/>
              </a:spcAft>
              <a:buClr>
                <a:srgbClr val="073763"/>
              </a:buClr>
              <a:buSzPts val="1200"/>
              <a:buFont typeface="Roboto"/>
              <a:buChar char="-"/>
            </a:pPr>
            <a:r>
              <a:rPr lang="fr" sz="1200">
                <a:solidFill>
                  <a:srgbClr val="073763"/>
                </a:solidFill>
                <a:latin typeface="Roboto"/>
                <a:ea typeface="Roboto"/>
                <a:cs typeface="Roboto"/>
                <a:sym typeface="Roboto"/>
              </a:rPr>
              <a:t>et en janvier également donc début d’année</a:t>
            </a:r>
            <a:endParaRPr sz="1200">
              <a:solidFill>
                <a:srgbClr val="073763"/>
              </a:solidFill>
              <a:latin typeface="Roboto"/>
              <a:ea typeface="Roboto"/>
              <a:cs typeface="Roboto"/>
              <a:sym typeface="Roboto"/>
            </a:endParaRPr>
          </a:p>
          <a:p>
            <a:pPr indent="-304800" lvl="0" marL="457200" rtl="0" algn="l">
              <a:spcBef>
                <a:spcPts val="0"/>
              </a:spcBef>
              <a:spcAft>
                <a:spcPts val="0"/>
              </a:spcAft>
              <a:buClr>
                <a:srgbClr val="073763"/>
              </a:buClr>
              <a:buSzPts val="1200"/>
              <a:buFont typeface="Roboto"/>
              <a:buChar char="-"/>
            </a:pPr>
            <a:r>
              <a:rPr lang="fr" sz="1200">
                <a:solidFill>
                  <a:srgbClr val="073763"/>
                </a:solidFill>
                <a:latin typeface="Roboto"/>
                <a:ea typeface="Roboto"/>
                <a:cs typeface="Roboto"/>
                <a:sym typeface="Roboto"/>
              </a:rPr>
              <a:t>Il y a plus de crimes commis par armes à feu aux états-unis durant les extrêmes de saisons </a:t>
            </a:r>
            <a:endParaRPr sz="1200">
              <a:solidFill>
                <a:srgbClr val="073763"/>
              </a:solidFill>
              <a:latin typeface="Roboto"/>
              <a:ea typeface="Roboto"/>
              <a:cs typeface="Roboto"/>
              <a:sym typeface="Roboto"/>
            </a:endParaRPr>
          </a:p>
          <a:p>
            <a:pPr indent="-304800" lvl="0" marL="457200" rtl="0" algn="l">
              <a:spcBef>
                <a:spcPts val="0"/>
              </a:spcBef>
              <a:spcAft>
                <a:spcPts val="0"/>
              </a:spcAft>
              <a:buClr>
                <a:srgbClr val="073763"/>
              </a:buClr>
              <a:buSzPts val="1200"/>
              <a:buFont typeface="Roboto"/>
              <a:buChar char="-"/>
            </a:pPr>
            <a:r>
              <a:rPr lang="fr" sz="1200">
                <a:solidFill>
                  <a:srgbClr val="073763"/>
                </a:solidFill>
                <a:latin typeface="Roboto"/>
                <a:ea typeface="Roboto"/>
                <a:cs typeface="Roboto"/>
                <a:sym typeface="Roboto"/>
              </a:rPr>
              <a:t>Mais une seconde question se pose dans cette étude par mois</a:t>
            </a:r>
            <a:endParaRPr sz="1200">
              <a:solidFill>
                <a:srgbClr val="073763"/>
              </a:solidFill>
              <a:latin typeface="Roboto"/>
              <a:ea typeface="Roboto"/>
              <a:cs typeface="Roboto"/>
              <a:sym typeface="Roboto"/>
            </a:endParaRPr>
          </a:p>
          <a:p>
            <a:pPr indent="0" lvl="0" marL="457200" rtl="0" algn="l">
              <a:spcBef>
                <a:spcPts val="0"/>
              </a:spcBef>
              <a:spcAft>
                <a:spcPts val="0"/>
              </a:spcAft>
              <a:buNone/>
            </a:pPr>
            <a:r>
              <a:t/>
            </a:r>
            <a:endParaRPr sz="1200">
              <a:solidFill>
                <a:srgbClr val="073763"/>
              </a:solidFill>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b43a48c73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b43a48c73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Pour répondre à cette question nous devons calculer </a:t>
            </a:r>
            <a:r>
              <a:rPr b="1" lang="fr" sz="1200">
                <a:solidFill>
                  <a:srgbClr val="073763"/>
                </a:solidFill>
              </a:rPr>
              <a:t>le nombre de crime par années</a:t>
            </a:r>
            <a:r>
              <a:rPr lang="fr" sz="1200">
                <a:solidFill>
                  <a:srgbClr val="073763"/>
                </a:solidFill>
              </a:rPr>
              <a:t>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afin </a:t>
            </a:r>
            <a:r>
              <a:rPr b="1" lang="fr" sz="1200">
                <a:solidFill>
                  <a:srgbClr val="073763"/>
                </a:solidFill>
              </a:rPr>
              <a:t>d’observer le nombre de crime par mois</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et </a:t>
            </a:r>
            <a:r>
              <a:rPr b="1" lang="fr" sz="1200">
                <a:solidFill>
                  <a:srgbClr val="073763"/>
                </a:solidFill>
              </a:rPr>
              <a:t>le nombre de crime cette année-là</a:t>
            </a:r>
            <a:endParaRPr b="1"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b="1" lang="fr" sz="1200">
                <a:solidFill>
                  <a:srgbClr val="073763"/>
                </a:solidFill>
              </a:rPr>
              <a:t>Le but étant de voir si il y a une corrélation entre un ou plusieurs mois, et le nombre de crimes</a:t>
            </a:r>
            <a:endParaRPr b="1"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b="1" lang="fr" sz="1200">
                <a:solidFill>
                  <a:srgbClr val="073763"/>
                </a:solidFill>
              </a:rPr>
              <a:t>C’est pour ça que nous créons la colonne somme de crime par année</a:t>
            </a:r>
            <a:endParaRPr b="1"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b="1" lang="fr" sz="1200">
                <a:solidFill>
                  <a:srgbClr val="073763"/>
                </a:solidFill>
              </a:rPr>
              <a:t>Nous retirons l’année 2018 car elle ne contient que 3 mois, et va donc biaiser nos résultats</a:t>
            </a:r>
            <a:endParaRPr b="1" sz="1200">
              <a:solidFill>
                <a:srgbClr val="073763"/>
              </a:solidFill>
            </a:endParaRPr>
          </a:p>
          <a:p>
            <a:pPr indent="0" lvl="0" marL="457200" rtl="0" algn="l">
              <a:spcBef>
                <a:spcPts val="0"/>
              </a:spcBef>
              <a:spcAft>
                <a:spcPts val="0"/>
              </a:spcAft>
              <a:buNone/>
            </a:pPr>
            <a:r>
              <a:t/>
            </a:r>
            <a:endParaRPr sz="1200">
              <a:solidFill>
                <a:srgbClr val="073763"/>
              </a:solidFill>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b43a48c73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b43a48c73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rgbClr val="073763"/>
              </a:buClr>
              <a:buSzPts val="1200"/>
              <a:buChar char="-"/>
            </a:pPr>
            <a:r>
              <a:rPr b="1" i="1" lang="fr" sz="1200">
                <a:solidFill>
                  <a:srgbClr val="073763"/>
                </a:solidFill>
              </a:rPr>
              <a:t>On affiche la matrice des corrélations comme pour la question une, et on retire les corrélations non significatives</a:t>
            </a:r>
            <a:endParaRPr b="1" i="1"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b="1" i="1" lang="fr" sz="1200">
                <a:solidFill>
                  <a:srgbClr val="073763"/>
                </a:solidFill>
              </a:rPr>
              <a:t>On observe la colonne de la somme pour voir les corrélations qui nous intéresse</a:t>
            </a:r>
            <a:endParaRPr b="1" i="1"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b="1" i="1" lang="fr" sz="1200">
                <a:solidFill>
                  <a:srgbClr val="073763"/>
                </a:solidFill>
              </a:rPr>
              <a:t>On constate : </a:t>
            </a:r>
            <a:endParaRPr b="1" i="1"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b="1" i="1" lang="fr" sz="1200">
                <a:solidFill>
                  <a:srgbClr val="073763"/>
                </a:solidFill>
              </a:rPr>
              <a:t>Forte Corrélation positive</a:t>
            </a:r>
            <a:r>
              <a:rPr lang="fr" sz="1200">
                <a:solidFill>
                  <a:srgbClr val="073763"/>
                </a:solidFill>
              </a:rPr>
              <a:t>, entre le nombre de crimes et le mois de février (corrélation significative car non-barré), le coefficient de corrélation est de 0.99)</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b="1" i="1" lang="fr" sz="1200">
                <a:solidFill>
                  <a:srgbClr val="073763"/>
                </a:solidFill>
              </a:rPr>
              <a:t>Forte Corrélation positive,</a:t>
            </a:r>
            <a:r>
              <a:rPr lang="fr" sz="1200">
                <a:solidFill>
                  <a:srgbClr val="073763"/>
                </a:solidFill>
              </a:rPr>
              <a:t> entre le nombre de crimes et le mois de mars (corrélation significative car non-barré), le coefficient de corrélation est de 0.91)</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b="1" i="1" lang="fr" sz="1200">
                <a:solidFill>
                  <a:srgbClr val="073763"/>
                </a:solidFill>
              </a:rPr>
              <a:t>Forte Corrélation positive</a:t>
            </a:r>
            <a:r>
              <a:rPr lang="fr" sz="1200">
                <a:solidFill>
                  <a:srgbClr val="073763"/>
                </a:solidFill>
              </a:rPr>
              <a:t>, entre le nombre de crimes et le mois d’avril (corrélation significative car non-barré), le coefficient de corrélation est de 0.85)</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b="1" i="1" lang="fr" sz="1200">
                <a:solidFill>
                  <a:srgbClr val="073763"/>
                </a:solidFill>
              </a:rPr>
              <a:t>Forte Corrélation positive,</a:t>
            </a:r>
            <a:r>
              <a:rPr lang="fr" sz="1200">
                <a:solidFill>
                  <a:srgbClr val="073763"/>
                </a:solidFill>
              </a:rPr>
              <a:t> entre le nombre de crimes et le mois de mai (corrélation significative car non-barré), le coefficient de corrélation est de 0.81)</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b="1" i="1" lang="fr" sz="1200">
                <a:solidFill>
                  <a:srgbClr val="073763"/>
                </a:solidFill>
              </a:rPr>
              <a:t>Forte Corrélation positive</a:t>
            </a:r>
            <a:r>
              <a:rPr lang="fr" sz="1200">
                <a:solidFill>
                  <a:srgbClr val="073763"/>
                </a:solidFill>
              </a:rPr>
              <a:t>, entre le nombre de crimes et le mois de juin (corrélation significative car non-barré), le coefficient de corrélation est de 0.82)</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b="1" i="1" lang="fr" sz="1200">
                <a:solidFill>
                  <a:srgbClr val="073763"/>
                </a:solidFill>
              </a:rPr>
              <a:t>Forte Corrélation positive</a:t>
            </a:r>
            <a:r>
              <a:rPr lang="fr" sz="1200">
                <a:solidFill>
                  <a:srgbClr val="073763"/>
                </a:solidFill>
              </a:rPr>
              <a:t>, entre le nombre de crimes et le mois de novembre (corrélation significative car non-barré), le coefficient de corrélation est de 0.87)</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b="1" lang="fr" sz="1200">
                <a:solidFill>
                  <a:srgbClr val="073763"/>
                </a:solidFill>
              </a:rPr>
              <a:t> On conclut : </a:t>
            </a:r>
            <a:endParaRPr b="1"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b="1" lang="fr" sz="1200">
                <a:solidFill>
                  <a:srgbClr val="073763"/>
                </a:solidFill>
              </a:rPr>
              <a:t>Une variation du nombre de crime dans l’année est plus dû à ces mois-là qu’aux extremes de saisons (comptant pourtant le plus grand nombre de crime)</a:t>
            </a:r>
            <a:endParaRPr b="1" sz="1200">
              <a:solidFill>
                <a:srgbClr val="073763"/>
              </a:solidFill>
            </a:endParaRPr>
          </a:p>
          <a:p>
            <a:pPr indent="0" lvl="0" marL="0" rtl="0" algn="just">
              <a:lnSpc>
                <a:spcPct val="115000"/>
              </a:lnSpc>
              <a:spcBef>
                <a:spcPts val="0"/>
              </a:spcBef>
              <a:spcAft>
                <a:spcPts val="0"/>
              </a:spcAft>
              <a:buNone/>
            </a:pPr>
            <a:r>
              <a:t/>
            </a:r>
            <a:endParaRPr b="1" sz="1200">
              <a:solidFill>
                <a:srgbClr val="073763"/>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b43a48c73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b43a48c73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b="1" lang="fr" sz="1200">
                <a:solidFill>
                  <a:srgbClr val="073763"/>
                </a:solidFill>
              </a:rPr>
              <a:t>D’une manière globale :</a:t>
            </a:r>
            <a:endParaRPr b="1"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Nous avions vu visuellement que certains mois </a:t>
            </a:r>
            <a:r>
              <a:rPr b="1" lang="fr" sz="1200">
                <a:solidFill>
                  <a:srgbClr val="073763"/>
                </a:solidFill>
              </a:rPr>
              <a:t>semblaient comporter plus de faits divers que d’autres </a:t>
            </a:r>
            <a:r>
              <a:rPr lang="fr" sz="1200">
                <a:solidFill>
                  <a:srgbClr val="073763"/>
                </a:solidFill>
              </a:rPr>
              <a:t>(janvier, et alentour de milieu d’année). </a:t>
            </a:r>
            <a:endParaRPr sz="1200">
              <a:solidFill>
                <a:srgbClr val="073763"/>
              </a:solidFill>
            </a:endParaRPr>
          </a:p>
          <a:p>
            <a:pPr indent="0" lvl="0" marL="914400" rtl="0" algn="just">
              <a:lnSpc>
                <a:spcPct val="115000"/>
              </a:lnSpc>
              <a:spcBef>
                <a:spcPts val="0"/>
              </a:spcBef>
              <a:spcAft>
                <a:spcPts val="0"/>
              </a:spcAft>
              <a:buNone/>
            </a:pPr>
            <a:r>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b="1" lang="fr" sz="1200">
                <a:solidFill>
                  <a:srgbClr val="073763"/>
                </a:solidFill>
              </a:rPr>
              <a:t>Or,</a:t>
            </a:r>
            <a:r>
              <a:rPr lang="fr" sz="1200">
                <a:solidFill>
                  <a:srgbClr val="073763"/>
                </a:solidFill>
              </a:rPr>
              <a:t> il semblerait qu’une augmentation ou une baisse globale du nombre de crimes (c’est-à-dire sur une année)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soit </a:t>
            </a:r>
            <a:r>
              <a:rPr b="1" lang="fr" sz="1200">
                <a:solidFill>
                  <a:srgbClr val="073763"/>
                </a:solidFill>
              </a:rPr>
              <a:t>plutôt due à une augmentation dans les autres mois</a:t>
            </a:r>
            <a:r>
              <a:rPr lang="fr" sz="1200">
                <a:solidFill>
                  <a:srgbClr val="073763"/>
                </a:solidFill>
              </a:rPr>
              <a:t>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(cités précédemment).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Cela peut s’expliquer par des événements spécifiques, une crise économique, des faits sociaux etc…</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Mais les extrêmes de saisons semblent plutot stable malgré qu’ils soient plus élevé que les autres</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Et une augmentation globale à plus tendance à se faire dans les moyennes saisons</a:t>
            </a:r>
            <a:endParaRPr sz="1200">
              <a:solidFill>
                <a:srgbClr val="073763"/>
              </a:solidFill>
            </a:endParaRPr>
          </a:p>
          <a:p>
            <a:pPr indent="0" lvl="0" marL="457200" rtl="0" algn="just">
              <a:lnSpc>
                <a:spcPct val="115000"/>
              </a:lnSpc>
              <a:spcBef>
                <a:spcPts val="0"/>
              </a:spcBef>
              <a:spcAft>
                <a:spcPts val="0"/>
              </a:spcAft>
              <a:buNone/>
            </a:pPr>
            <a:r>
              <a:t/>
            </a:r>
            <a:endParaRPr b="1" i="1" sz="1200">
              <a:solidFill>
                <a:srgbClr val="073763"/>
              </a:solidFill>
            </a:endParaRPr>
          </a:p>
          <a:p>
            <a:pPr indent="0" lvl="0" marL="457200" rtl="0" algn="l">
              <a:spcBef>
                <a:spcPts val="0"/>
              </a:spcBef>
              <a:spcAft>
                <a:spcPts val="0"/>
              </a:spcAft>
              <a:buNone/>
            </a:pPr>
            <a:r>
              <a:t/>
            </a:r>
            <a:endParaRPr sz="1200">
              <a:solidFill>
                <a:srgbClr val="073763"/>
              </a:solidFill>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b43a48c73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b43a48c73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Roboto"/>
              <a:buChar char="-"/>
            </a:pPr>
            <a:r>
              <a:rPr lang="fr" sz="1200">
                <a:latin typeface="Roboto"/>
                <a:ea typeface="Roboto"/>
                <a:cs typeface="Roboto"/>
                <a:sym typeface="Roboto"/>
              </a:rPr>
              <a:t>Plus il y a de malfaiteurs, plus la moyenne d’âge des malfaiteurs augmentent</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fr" sz="1200">
                <a:latin typeface="Roboto"/>
                <a:ea typeface="Roboto"/>
                <a:cs typeface="Roboto"/>
                <a:sym typeface="Roboto"/>
              </a:rPr>
              <a:t>Plus de malfaiteurs impliquent un peu moins de blessés</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0" lvl="0" marL="0" rtl="0" algn="just">
              <a:lnSpc>
                <a:spcPct val="115000"/>
              </a:lnSpc>
              <a:spcBef>
                <a:spcPts val="0"/>
              </a:spcBef>
              <a:spcAft>
                <a:spcPts val="0"/>
              </a:spcAft>
              <a:buNone/>
            </a:pPr>
            <a:r>
              <a:t/>
            </a:r>
            <a:endParaRPr b="1" sz="1200">
              <a:solidFill>
                <a:srgbClr val="073763"/>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b43a48c73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b43a48c73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Les valeurs moyennes des variables de V n’ont pas significativement changé par rapport au passé</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Cependant, 20 d’entre elles ont une répartition différente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914400" rtl="0" algn="just">
              <a:lnSpc>
                <a:spcPct val="115000"/>
              </a:lnSpc>
              <a:spcBef>
                <a:spcPts val="0"/>
              </a:spcBef>
              <a:spcAft>
                <a:spcPts val="0"/>
              </a:spcAft>
              <a:buNone/>
            </a:pPr>
            <a:r>
              <a:t/>
            </a:r>
            <a:endParaRPr sz="1200">
              <a:latin typeface="Roboto"/>
              <a:ea typeface="Roboto"/>
              <a:cs typeface="Roboto"/>
              <a:sym typeface="Roboto"/>
            </a:endParaRPr>
          </a:p>
          <a:p>
            <a:pPr indent="0" lvl="0" marL="0" rtl="0" algn="just">
              <a:lnSpc>
                <a:spcPct val="115000"/>
              </a:lnSpc>
              <a:spcBef>
                <a:spcPts val="0"/>
              </a:spcBef>
              <a:spcAft>
                <a:spcPts val="0"/>
              </a:spcAft>
              <a:buNone/>
            </a:pPr>
            <a:r>
              <a:t/>
            </a:r>
            <a:endParaRPr b="1" sz="1200">
              <a:solidFill>
                <a:srgbClr val="073763"/>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b43a48c737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b43a48c737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rgbClr val="31394D"/>
              </a:buClr>
              <a:buSzPts val="1200"/>
              <a:buChar char="-"/>
            </a:pPr>
            <a:r>
              <a:rPr lang="fr" sz="1200">
                <a:solidFill>
                  <a:srgbClr val="31394D"/>
                </a:solidFill>
              </a:rPr>
              <a:t>Nous avions vu visuellement que certains mois </a:t>
            </a:r>
            <a:r>
              <a:rPr b="1" lang="fr" sz="1200">
                <a:solidFill>
                  <a:srgbClr val="31394D"/>
                </a:solidFill>
              </a:rPr>
              <a:t>compte un nombre de faits divers plus élevés que les autres et de manière régulière</a:t>
            </a:r>
            <a:endParaRPr b="1" sz="1200">
              <a:solidFill>
                <a:srgbClr val="31394D"/>
              </a:solidFill>
            </a:endParaRPr>
          </a:p>
          <a:p>
            <a:pPr indent="0" lvl="0" marL="0" rtl="0" algn="just">
              <a:lnSpc>
                <a:spcPct val="115000"/>
              </a:lnSpc>
              <a:spcBef>
                <a:spcPts val="0"/>
              </a:spcBef>
              <a:spcAft>
                <a:spcPts val="0"/>
              </a:spcAft>
              <a:buNone/>
            </a:pPr>
            <a:r>
              <a:t/>
            </a:r>
            <a:endParaRPr b="1" sz="1200">
              <a:solidFill>
                <a:srgbClr val="31394D"/>
              </a:solidFill>
            </a:endParaRPr>
          </a:p>
          <a:p>
            <a:pPr indent="-304800" lvl="0" marL="457200" rtl="0" algn="just">
              <a:lnSpc>
                <a:spcPct val="115000"/>
              </a:lnSpc>
              <a:spcBef>
                <a:spcPts val="0"/>
              </a:spcBef>
              <a:spcAft>
                <a:spcPts val="0"/>
              </a:spcAft>
              <a:buClr>
                <a:srgbClr val="31394D"/>
              </a:buClr>
              <a:buSzPts val="1200"/>
              <a:buChar char="-"/>
            </a:pPr>
            <a:r>
              <a:rPr b="1" lang="fr" sz="1200">
                <a:solidFill>
                  <a:srgbClr val="31394D"/>
                </a:solidFill>
              </a:rPr>
              <a:t>Or,</a:t>
            </a:r>
            <a:r>
              <a:rPr lang="fr" sz="1200">
                <a:solidFill>
                  <a:srgbClr val="31394D"/>
                </a:solidFill>
              </a:rPr>
              <a:t> il semblerait qu’une</a:t>
            </a:r>
            <a:r>
              <a:rPr b="1" lang="fr" sz="1200">
                <a:solidFill>
                  <a:srgbClr val="31394D"/>
                </a:solidFill>
              </a:rPr>
              <a:t> augmentation ou une baisse globale</a:t>
            </a:r>
            <a:r>
              <a:rPr lang="fr" sz="1200">
                <a:solidFill>
                  <a:srgbClr val="31394D"/>
                </a:solidFill>
              </a:rPr>
              <a:t> du nombre de crimes (c’est-à-dire sur une année) </a:t>
            </a:r>
            <a:endParaRPr sz="1200">
              <a:solidFill>
                <a:srgbClr val="31394D"/>
              </a:solidFill>
            </a:endParaRPr>
          </a:p>
          <a:p>
            <a:pPr indent="0" lvl="0" marL="0" rtl="0" algn="just">
              <a:lnSpc>
                <a:spcPct val="115000"/>
              </a:lnSpc>
              <a:spcBef>
                <a:spcPts val="0"/>
              </a:spcBef>
              <a:spcAft>
                <a:spcPts val="0"/>
              </a:spcAft>
              <a:buNone/>
            </a:pPr>
            <a:r>
              <a:rPr lang="fr" sz="1200">
                <a:solidFill>
                  <a:srgbClr val="31394D"/>
                </a:solidFill>
              </a:rPr>
              <a:t>soit </a:t>
            </a:r>
            <a:r>
              <a:rPr b="1" lang="fr" sz="1200">
                <a:solidFill>
                  <a:srgbClr val="31394D"/>
                </a:solidFill>
              </a:rPr>
              <a:t>plutôt due à une augmentation dans les mois de </a:t>
            </a:r>
            <a:endParaRPr b="1" sz="1200">
              <a:solidFill>
                <a:srgbClr val="31394D"/>
              </a:solidFill>
            </a:endParaRPr>
          </a:p>
          <a:p>
            <a:pPr indent="-311150" lvl="0" marL="457200" rtl="0" algn="just">
              <a:lnSpc>
                <a:spcPct val="115000"/>
              </a:lnSpc>
              <a:spcBef>
                <a:spcPts val="0"/>
              </a:spcBef>
              <a:spcAft>
                <a:spcPts val="0"/>
              </a:spcAft>
              <a:buClr>
                <a:srgbClr val="31394D"/>
              </a:buClr>
              <a:buSzPts val="1300"/>
              <a:buFont typeface="Roboto"/>
              <a:buChar char="-"/>
            </a:pPr>
            <a:r>
              <a:rPr lang="fr" sz="1300">
                <a:solidFill>
                  <a:srgbClr val="31394D"/>
                </a:solidFill>
                <a:latin typeface="Roboto"/>
                <a:ea typeface="Roboto"/>
                <a:cs typeface="Roboto"/>
                <a:sym typeface="Roboto"/>
              </a:rPr>
              <a:t>février</a:t>
            </a:r>
            <a:endParaRPr sz="1300">
              <a:solidFill>
                <a:srgbClr val="31394D"/>
              </a:solidFill>
              <a:latin typeface="Roboto"/>
              <a:ea typeface="Roboto"/>
              <a:cs typeface="Roboto"/>
              <a:sym typeface="Roboto"/>
            </a:endParaRPr>
          </a:p>
          <a:p>
            <a:pPr indent="-311150" lvl="0" marL="457200" rtl="0" algn="just">
              <a:lnSpc>
                <a:spcPct val="115000"/>
              </a:lnSpc>
              <a:spcBef>
                <a:spcPts val="0"/>
              </a:spcBef>
              <a:spcAft>
                <a:spcPts val="0"/>
              </a:spcAft>
              <a:buClr>
                <a:srgbClr val="31394D"/>
              </a:buClr>
              <a:buSzPts val="1300"/>
              <a:buFont typeface="Roboto"/>
              <a:buChar char="-"/>
            </a:pPr>
            <a:r>
              <a:rPr lang="fr" sz="1200">
                <a:solidFill>
                  <a:srgbClr val="31394D"/>
                </a:solidFill>
                <a:latin typeface="Roboto"/>
                <a:ea typeface="Roboto"/>
                <a:cs typeface="Roboto"/>
                <a:sym typeface="Roboto"/>
              </a:rPr>
              <a:t>mars</a:t>
            </a:r>
            <a:endParaRPr sz="1200">
              <a:solidFill>
                <a:srgbClr val="31394D"/>
              </a:solidFill>
              <a:latin typeface="Roboto"/>
              <a:ea typeface="Roboto"/>
              <a:cs typeface="Roboto"/>
              <a:sym typeface="Roboto"/>
            </a:endParaRPr>
          </a:p>
          <a:p>
            <a:pPr indent="-311150" lvl="0" marL="457200" rtl="0" algn="just">
              <a:lnSpc>
                <a:spcPct val="115000"/>
              </a:lnSpc>
              <a:spcBef>
                <a:spcPts val="0"/>
              </a:spcBef>
              <a:spcAft>
                <a:spcPts val="0"/>
              </a:spcAft>
              <a:buClr>
                <a:srgbClr val="31394D"/>
              </a:buClr>
              <a:buSzPts val="1300"/>
              <a:buFont typeface="Roboto"/>
              <a:buChar char="-"/>
            </a:pPr>
            <a:r>
              <a:rPr lang="fr" sz="1200">
                <a:solidFill>
                  <a:srgbClr val="31394D"/>
                </a:solidFill>
                <a:latin typeface="Roboto"/>
                <a:ea typeface="Roboto"/>
                <a:cs typeface="Roboto"/>
                <a:sym typeface="Roboto"/>
              </a:rPr>
              <a:t>avril</a:t>
            </a:r>
            <a:endParaRPr sz="1200">
              <a:solidFill>
                <a:srgbClr val="31394D"/>
              </a:solidFill>
              <a:latin typeface="Roboto"/>
              <a:ea typeface="Roboto"/>
              <a:cs typeface="Roboto"/>
              <a:sym typeface="Roboto"/>
            </a:endParaRPr>
          </a:p>
          <a:p>
            <a:pPr indent="-311150" lvl="0" marL="457200" rtl="0" algn="just">
              <a:lnSpc>
                <a:spcPct val="115000"/>
              </a:lnSpc>
              <a:spcBef>
                <a:spcPts val="0"/>
              </a:spcBef>
              <a:spcAft>
                <a:spcPts val="0"/>
              </a:spcAft>
              <a:buClr>
                <a:srgbClr val="31394D"/>
              </a:buClr>
              <a:buSzPts val="1300"/>
              <a:buFont typeface="Roboto"/>
              <a:buChar char="-"/>
            </a:pPr>
            <a:r>
              <a:rPr lang="fr" sz="1200">
                <a:solidFill>
                  <a:srgbClr val="31394D"/>
                </a:solidFill>
                <a:latin typeface="Roboto"/>
                <a:ea typeface="Roboto"/>
                <a:cs typeface="Roboto"/>
                <a:sym typeface="Roboto"/>
              </a:rPr>
              <a:t>mai</a:t>
            </a:r>
            <a:endParaRPr sz="1200">
              <a:solidFill>
                <a:srgbClr val="31394D"/>
              </a:solidFill>
              <a:latin typeface="Roboto"/>
              <a:ea typeface="Roboto"/>
              <a:cs typeface="Roboto"/>
              <a:sym typeface="Roboto"/>
            </a:endParaRPr>
          </a:p>
          <a:p>
            <a:pPr indent="-311150" lvl="0" marL="457200" rtl="0" algn="just">
              <a:lnSpc>
                <a:spcPct val="115000"/>
              </a:lnSpc>
              <a:spcBef>
                <a:spcPts val="0"/>
              </a:spcBef>
              <a:spcAft>
                <a:spcPts val="0"/>
              </a:spcAft>
              <a:buClr>
                <a:srgbClr val="31394D"/>
              </a:buClr>
              <a:buSzPts val="1300"/>
              <a:buFont typeface="Roboto"/>
              <a:buChar char="-"/>
            </a:pPr>
            <a:r>
              <a:rPr lang="fr" sz="1200">
                <a:solidFill>
                  <a:srgbClr val="31394D"/>
                </a:solidFill>
                <a:latin typeface="Roboto"/>
                <a:ea typeface="Roboto"/>
                <a:cs typeface="Roboto"/>
                <a:sym typeface="Roboto"/>
              </a:rPr>
              <a:t>juin</a:t>
            </a:r>
            <a:endParaRPr sz="1200">
              <a:solidFill>
                <a:srgbClr val="31394D"/>
              </a:solidFill>
              <a:latin typeface="Roboto"/>
              <a:ea typeface="Roboto"/>
              <a:cs typeface="Roboto"/>
              <a:sym typeface="Roboto"/>
            </a:endParaRPr>
          </a:p>
          <a:p>
            <a:pPr indent="-311150" lvl="0" marL="457200" rtl="0" algn="just">
              <a:lnSpc>
                <a:spcPct val="115000"/>
              </a:lnSpc>
              <a:spcBef>
                <a:spcPts val="0"/>
              </a:spcBef>
              <a:spcAft>
                <a:spcPts val="0"/>
              </a:spcAft>
              <a:buClr>
                <a:srgbClr val="31394D"/>
              </a:buClr>
              <a:buSzPts val="1300"/>
              <a:buFont typeface="Roboto"/>
              <a:buChar char="-"/>
            </a:pPr>
            <a:r>
              <a:rPr lang="fr" sz="1200">
                <a:solidFill>
                  <a:srgbClr val="31394D"/>
                </a:solidFill>
                <a:latin typeface="Roboto"/>
                <a:ea typeface="Roboto"/>
                <a:cs typeface="Roboto"/>
                <a:sym typeface="Roboto"/>
              </a:rPr>
              <a:t>novembre</a:t>
            </a:r>
            <a:endParaRPr sz="1200">
              <a:solidFill>
                <a:srgbClr val="31394D"/>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914400" rtl="0" algn="just">
              <a:lnSpc>
                <a:spcPct val="115000"/>
              </a:lnSpc>
              <a:spcBef>
                <a:spcPts val="0"/>
              </a:spcBef>
              <a:spcAft>
                <a:spcPts val="0"/>
              </a:spcAft>
              <a:buNone/>
            </a:pPr>
            <a:r>
              <a:t/>
            </a:r>
            <a:endParaRPr sz="1200">
              <a:latin typeface="Roboto"/>
              <a:ea typeface="Roboto"/>
              <a:cs typeface="Roboto"/>
              <a:sym typeface="Roboto"/>
            </a:endParaRPr>
          </a:p>
          <a:p>
            <a:pPr indent="0" lvl="0" marL="0" rtl="0" algn="just">
              <a:lnSpc>
                <a:spcPct val="115000"/>
              </a:lnSpc>
              <a:spcBef>
                <a:spcPts val="0"/>
              </a:spcBef>
              <a:spcAft>
                <a:spcPts val="0"/>
              </a:spcAft>
              <a:buNone/>
            </a:pPr>
            <a:r>
              <a:t/>
            </a:r>
            <a:endParaRPr b="1" sz="1200">
              <a:solidFill>
                <a:srgbClr val="073763"/>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b43a48c737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b43a48c737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rgbClr val="073763"/>
              </a:buClr>
              <a:buSzPts val="1200"/>
              <a:buChar char="-"/>
            </a:pPr>
            <a:r>
              <a:rPr b="1" lang="fr" sz="1200">
                <a:solidFill>
                  <a:srgbClr val="073763"/>
                </a:solidFill>
              </a:rPr>
              <a:t>Les difficultés : </a:t>
            </a:r>
            <a:endParaRPr b="1"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b="1" lang="fr" sz="1200">
                <a:solidFill>
                  <a:srgbClr val="073763"/>
                </a:solidFill>
              </a:rPr>
              <a:t>Forme des données : les cellules qui contiennent plusieurs infos et mauvais séparateurs</a:t>
            </a:r>
            <a:endParaRPr b="1"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b="1" lang="fr" sz="1200">
                <a:solidFill>
                  <a:srgbClr val="073763"/>
                </a:solidFill>
              </a:rPr>
              <a:t>Retrait des NA : beaucoup de NA qui devait être retiré pour ne pas </a:t>
            </a:r>
            <a:r>
              <a:rPr b="1" lang="fr" sz="1200">
                <a:solidFill>
                  <a:srgbClr val="073763"/>
                </a:solidFill>
              </a:rPr>
              <a:t>biaiser</a:t>
            </a:r>
            <a:r>
              <a:rPr b="1" lang="fr" sz="1200">
                <a:solidFill>
                  <a:srgbClr val="073763"/>
                </a:solidFill>
              </a:rPr>
              <a:t> l’étude</a:t>
            </a:r>
            <a:endParaRPr b="1"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b="1" lang="fr" sz="1200">
                <a:solidFill>
                  <a:srgbClr val="073763"/>
                </a:solidFill>
              </a:rPr>
              <a:t>Temps </a:t>
            </a:r>
            <a:r>
              <a:rPr b="1" lang="fr" sz="1200">
                <a:solidFill>
                  <a:srgbClr val="073763"/>
                </a:solidFill>
              </a:rPr>
              <a:t>d'exécution : très long car énormément de colonne et plusieurs centaines de lignes</a:t>
            </a:r>
            <a:endParaRPr b="1" sz="1200">
              <a:solidFill>
                <a:srgbClr val="073763"/>
              </a:solidFill>
            </a:endParaRPr>
          </a:p>
          <a:p>
            <a:pPr indent="0" lvl="0" marL="457200" rtl="0" algn="just">
              <a:lnSpc>
                <a:spcPct val="115000"/>
              </a:lnSpc>
              <a:spcBef>
                <a:spcPts val="0"/>
              </a:spcBef>
              <a:spcAft>
                <a:spcPts val="0"/>
              </a:spcAft>
              <a:buNone/>
            </a:pPr>
            <a:r>
              <a:t/>
            </a:r>
            <a:endParaRPr b="1" sz="1200">
              <a:solidFill>
                <a:srgbClr val="073763"/>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b8825e7d0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b8825e7d0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 sujet et les données dont nous disposons et avons besoins : décrire le diapo</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b43a48c737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b43a48c737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fr" sz="1200">
                <a:solidFill>
                  <a:srgbClr val="073763"/>
                </a:solidFill>
              </a:rPr>
              <a:t>Bonus carte des crimes aux Etats-Unis : page html à montrer</a:t>
            </a:r>
            <a:endParaRPr b="1" sz="1200">
              <a:solidFill>
                <a:srgbClr val="073763"/>
              </a:solidFill>
            </a:endParaRPr>
          </a:p>
          <a:p>
            <a:pPr indent="0" lvl="0" marL="0" rtl="0" algn="just">
              <a:lnSpc>
                <a:spcPct val="115000"/>
              </a:lnSpc>
              <a:spcBef>
                <a:spcPts val="0"/>
              </a:spcBef>
              <a:spcAft>
                <a:spcPts val="0"/>
              </a:spcAft>
              <a:buNone/>
            </a:pPr>
            <a:r>
              <a:rPr b="1" lang="fr" sz="1200">
                <a:solidFill>
                  <a:srgbClr val="073763"/>
                </a:solidFill>
              </a:rPr>
              <a:t>remerciement</a:t>
            </a:r>
            <a:endParaRPr b="1" sz="1200">
              <a:solidFill>
                <a:srgbClr val="073763"/>
              </a:solidFill>
            </a:endParaRPr>
          </a:p>
          <a:p>
            <a:pPr indent="0" lvl="0" marL="0" rtl="0" algn="just">
              <a:lnSpc>
                <a:spcPct val="115000"/>
              </a:lnSpc>
              <a:spcBef>
                <a:spcPts val="0"/>
              </a:spcBef>
              <a:spcAft>
                <a:spcPts val="0"/>
              </a:spcAft>
              <a:buNone/>
            </a:pPr>
            <a:r>
              <a:t/>
            </a:r>
            <a:endParaRPr b="1" sz="1200">
              <a:solidFill>
                <a:srgbClr val="073763"/>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8825e7d0e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8825e7d0e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Les données du nombre de blessées sont bien dans la base de données sous l’appellation n_injured</a:t>
            </a:r>
            <a:endParaRPr/>
          </a:p>
          <a:p>
            <a:pPr indent="-298450" lvl="0" marL="457200" rtl="0" algn="l">
              <a:spcBef>
                <a:spcPts val="0"/>
              </a:spcBef>
              <a:spcAft>
                <a:spcPts val="0"/>
              </a:spcAft>
              <a:buClr>
                <a:schemeClr val="dk1"/>
              </a:buClr>
              <a:buSzPts val="1100"/>
              <a:buChar char="-"/>
            </a:pPr>
            <a:r>
              <a:rPr lang="fr">
                <a:solidFill>
                  <a:schemeClr val="dk1"/>
                </a:solidFill>
              </a:rPr>
              <a:t>Les données du nombre de morts sont bien dans la base de données sous l’appellation n_killed</a:t>
            </a:r>
            <a:endParaRPr>
              <a:solidFill>
                <a:schemeClr val="dk1"/>
              </a:solidFill>
            </a:endParaRPr>
          </a:p>
          <a:p>
            <a:pPr indent="-298450" lvl="0" marL="457200" rtl="0" algn="l">
              <a:spcBef>
                <a:spcPts val="0"/>
              </a:spcBef>
              <a:spcAft>
                <a:spcPts val="0"/>
              </a:spcAft>
              <a:buClr>
                <a:schemeClr val="dk1"/>
              </a:buClr>
              <a:buSzPts val="1100"/>
              <a:buChar char="-"/>
            </a:pPr>
            <a:r>
              <a:rPr lang="fr">
                <a:solidFill>
                  <a:schemeClr val="dk1"/>
                </a:solidFill>
              </a:rPr>
              <a:t>Les données des états où ont eu lieu les faits,  sont bien dans la base de données sous l’appellation state</a:t>
            </a:r>
            <a:endParaRPr>
              <a:solidFill>
                <a:schemeClr val="dk1"/>
              </a:solidFill>
            </a:endParaRPr>
          </a:p>
          <a:p>
            <a:pPr indent="-298450" lvl="0" marL="457200" rtl="0" algn="l">
              <a:spcBef>
                <a:spcPts val="0"/>
              </a:spcBef>
              <a:spcAft>
                <a:spcPts val="0"/>
              </a:spcAft>
              <a:buClr>
                <a:schemeClr val="dk1"/>
              </a:buClr>
              <a:buSzPts val="1100"/>
              <a:buChar char="-"/>
            </a:pPr>
            <a:r>
              <a:rPr lang="fr">
                <a:solidFill>
                  <a:schemeClr val="dk1"/>
                </a:solidFill>
              </a:rPr>
              <a:t>Or les colonnes “nombre de malfaiteurs par crimes” et “âge des malfaiteurs” sont à créer</a:t>
            </a:r>
            <a:endParaRPr>
              <a:solidFill>
                <a:schemeClr val="dk1"/>
              </a:solidFill>
            </a:endParaRPr>
          </a:p>
          <a:p>
            <a:pPr indent="-298450" lvl="0" marL="457200" rtl="0" algn="l">
              <a:spcBef>
                <a:spcPts val="0"/>
              </a:spcBef>
              <a:spcAft>
                <a:spcPts val="0"/>
              </a:spcAft>
              <a:buClr>
                <a:schemeClr val="dk1"/>
              </a:buClr>
              <a:buSzPts val="1100"/>
              <a:buChar char="-"/>
            </a:pPr>
            <a:r>
              <a:rPr lang="fr">
                <a:solidFill>
                  <a:schemeClr val="dk1"/>
                </a:solidFill>
              </a:rPr>
              <a:t>Nous devons chercher comment les créer à partir de ce qu’on a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b8825e7d0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b8825e7d0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Nous pouvons créer la colonne nombre de malfaiteur avec la colonne participant type, en comptant simplement le nombre de fois que le mot “Suspect” apparait dans chaque cellule</a:t>
            </a:r>
            <a:endParaRPr/>
          </a:p>
          <a:p>
            <a:pPr indent="-298450" lvl="0" marL="457200" rtl="0" algn="l">
              <a:spcBef>
                <a:spcPts val="0"/>
              </a:spcBef>
              <a:spcAft>
                <a:spcPts val="0"/>
              </a:spcAft>
              <a:buSzPts val="1100"/>
              <a:buChar char="-"/>
            </a:pPr>
            <a:r>
              <a:rPr lang="fr"/>
              <a:t>Il ne restera qu’à mettre ces résultats dans une autre colonne</a:t>
            </a:r>
            <a:endParaRPr/>
          </a:p>
          <a:p>
            <a:pPr indent="-298450" lvl="0" marL="457200" rtl="0" algn="l">
              <a:spcBef>
                <a:spcPts val="0"/>
              </a:spcBef>
              <a:spcAft>
                <a:spcPts val="0"/>
              </a:spcAft>
              <a:buSzPts val="1100"/>
              <a:buChar char="-"/>
            </a:pPr>
            <a:r>
              <a:rPr lang="fr"/>
              <a:t>Cependant, pour l’âge, on se retrouve confronté à un problème :</a:t>
            </a:r>
            <a:endParaRPr/>
          </a:p>
          <a:p>
            <a:pPr indent="0" lvl="0" marL="457200" rtl="0" algn="l">
              <a:spcBef>
                <a:spcPts val="0"/>
              </a:spcBef>
              <a:spcAft>
                <a:spcPts val="0"/>
              </a:spcAft>
              <a:buNone/>
            </a:pPr>
            <a:r>
              <a:rPr lang="fr"/>
              <a:t>	-  Nous avons le choix entre participant age</a:t>
            </a:r>
            <a:endParaRPr/>
          </a:p>
          <a:p>
            <a:pPr indent="0" lvl="0" marL="457200" rtl="0" algn="l">
              <a:spcBef>
                <a:spcPts val="0"/>
              </a:spcBef>
              <a:spcAft>
                <a:spcPts val="0"/>
              </a:spcAft>
              <a:buNone/>
            </a:pPr>
            <a:r>
              <a:rPr lang="fr"/>
              <a:t>	- et participant age group</a:t>
            </a:r>
            <a:endParaRPr/>
          </a:p>
          <a:p>
            <a:pPr indent="0" lvl="0" marL="0" rtl="0" algn="l">
              <a:spcBef>
                <a:spcPts val="0"/>
              </a:spcBef>
              <a:spcAft>
                <a:spcPts val="0"/>
              </a:spcAft>
              <a:buNone/>
            </a:pPr>
            <a:r>
              <a:rPr lang="fr"/>
              <a:t>    - C’est à dire que nous allons devoir choisir entre : faire une moyenne des ages des malfaiteurs, ou compter le nombre de malfaiteur appartenant à chaque catégorie d’age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b8825e7d0e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b8825e7d0e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Lorsque l’on regarde les données sur Kaggle, </a:t>
            </a:r>
            <a:endParaRPr/>
          </a:p>
          <a:p>
            <a:pPr indent="-298450" lvl="0" marL="457200" rtl="0" algn="l">
              <a:spcBef>
                <a:spcPts val="0"/>
              </a:spcBef>
              <a:spcAft>
                <a:spcPts val="0"/>
              </a:spcAft>
              <a:buSzPts val="1100"/>
              <a:buChar char="-"/>
            </a:pPr>
            <a:r>
              <a:rPr lang="fr"/>
              <a:t>Que l’on prend les colonnes age, type d’age, et type de participant, </a:t>
            </a:r>
            <a:endParaRPr/>
          </a:p>
          <a:p>
            <a:pPr indent="-298450" lvl="0" marL="457200" rtl="0" algn="l">
              <a:spcBef>
                <a:spcPts val="0"/>
              </a:spcBef>
              <a:spcAft>
                <a:spcPts val="0"/>
              </a:spcAft>
              <a:buSzPts val="1100"/>
              <a:buChar char="-"/>
            </a:pPr>
            <a:r>
              <a:rPr lang="fr"/>
              <a:t>on voit que la colonne participant age contient </a:t>
            </a:r>
            <a:r>
              <a:rPr lang="fr">
                <a:solidFill>
                  <a:srgbClr val="FF0000"/>
                </a:solidFill>
              </a:rPr>
              <a:t>39% </a:t>
            </a:r>
            <a:r>
              <a:rPr lang="fr"/>
              <a:t>de valeur manquante</a:t>
            </a:r>
            <a:endParaRPr/>
          </a:p>
          <a:p>
            <a:pPr indent="-298450" lvl="0" marL="457200" rtl="0" algn="l">
              <a:spcBef>
                <a:spcPts val="0"/>
              </a:spcBef>
              <a:spcAft>
                <a:spcPts val="0"/>
              </a:spcAft>
              <a:buSzPts val="1100"/>
              <a:buChar char="-"/>
            </a:pPr>
            <a:r>
              <a:rPr lang="fr"/>
              <a:t>De plus, ces valeurs manquantes sont celles VISIBLES par des cases VIDES</a:t>
            </a:r>
            <a:endParaRPr/>
          </a:p>
          <a:p>
            <a:pPr indent="-298450" lvl="0" marL="457200" rtl="0" algn="l">
              <a:spcBef>
                <a:spcPts val="0"/>
              </a:spcBef>
              <a:spcAft>
                <a:spcPts val="0"/>
              </a:spcAft>
              <a:buSzPts val="1100"/>
              <a:buChar char="-"/>
            </a:pPr>
            <a:r>
              <a:rPr lang="fr"/>
              <a:t>Mais on voit qu’il manque en plus des valeurs dans les cellules :</a:t>
            </a:r>
            <a:endParaRPr/>
          </a:p>
          <a:p>
            <a:pPr indent="-298450" lvl="0" marL="457200" rtl="0" algn="l">
              <a:spcBef>
                <a:spcPts val="0"/>
              </a:spcBef>
              <a:spcAft>
                <a:spcPts val="0"/>
              </a:spcAft>
              <a:buSzPts val="1100"/>
              <a:buChar char="-"/>
            </a:pPr>
            <a:r>
              <a:rPr lang="fr"/>
              <a:t>Par exemple, entouré en rose, on voit à droite qu’il y a 4 participants aux crimes</a:t>
            </a:r>
            <a:endParaRPr/>
          </a:p>
          <a:p>
            <a:pPr indent="-298450" lvl="0" marL="457200" rtl="0" algn="l">
              <a:spcBef>
                <a:spcPts val="0"/>
              </a:spcBef>
              <a:spcAft>
                <a:spcPts val="0"/>
              </a:spcAft>
              <a:buSzPts val="1100"/>
              <a:buChar char="-"/>
            </a:pPr>
            <a:r>
              <a:rPr lang="fr"/>
              <a:t>Or, on ne rescence l’âge que du participant numéro 0 dans la cellule d’age </a:t>
            </a:r>
            <a:endParaRPr/>
          </a:p>
          <a:p>
            <a:pPr indent="-298450" lvl="0" marL="457200" rtl="0" algn="l">
              <a:spcBef>
                <a:spcPts val="0"/>
              </a:spcBef>
              <a:spcAft>
                <a:spcPts val="0"/>
              </a:spcAft>
              <a:buSzPts val="1100"/>
              <a:buChar char="-"/>
            </a:pPr>
            <a:r>
              <a:rPr lang="fr"/>
              <a:t>On choisira alors de garder plutot la colonne catégorie d’age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b8825e7d0e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b8825e7d0e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On constate qu’il existe dans cette colonne 3 catégories d’âge</a:t>
            </a:r>
            <a:endParaRPr/>
          </a:p>
          <a:p>
            <a:pPr indent="-298450" lvl="0" marL="457200" rtl="0" algn="l">
              <a:spcBef>
                <a:spcPts val="0"/>
              </a:spcBef>
              <a:spcAft>
                <a:spcPts val="0"/>
              </a:spcAft>
              <a:buSzPts val="1100"/>
              <a:buChar char="-"/>
            </a:pPr>
            <a:r>
              <a:rPr lang="fr"/>
              <a:t>(Lire les catégories qui s’affichent)</a:t>
            </a:r>
            <a:endParaRPr/>
          </a:p>
          <a:p>
            <a:pPr indent="-298450" lvl="0" marL="457200" rtl="0" algn="l">
              <a:spcBef>
                <a:spcPts val="0"/>
              </a:spcBef>
              <a:spcAft>
                <a:spcPts val="0"/>
              </a:spcAft>
              <a:buSzPts val="1100"/>
              <a:buChar char="-"/>
            </a:pPr>
            <a:r>
              <a:rPr lang="fr"/>
              <a:t>Nous avons donc pu compter le nombre de malfaiteur dans la colonne PARTICIPANT_TYPE </a:t>
            </a:r>
            <a:endParaRPr/>
          </a:p>
          <a:p>
            <a:pPr indent="-298450" lvl="0" marL="457200" rtl="0" algn="l">
              <a:spcBef>
                <a:spcPts val="0"/>
              </a:spcBef>
              <a:spcAft>
                <a:spcPts val="0"/>
              </a:spcAft>
              <a:buSzPts val="1100"/>
              <a:buChar char="-"/>
            </a:pPr>
            <a:r>
              <a:rPr lang="fr"/>
              <a:t>et compter le nombre de malfaiteur Adult, Enfant, ou Child par faits divers</a:t>
            </a:r>
            <a:endParaRPr/>
          </a:p>
          <a:p>
            <a:pPr indent="-298450" lvl="0" marL="457200" rtl="0" algn="l">
              <a:spcBef>
                <a:spcPts val="0"/>
              </a:spcBef>
              <a:spcAft>
                <a:spcPts val="0"/>
              </a:spcAft>
              <a:buSzPts val="1100"/>
              <a:buChar char="-"/>
            </a:pPr>
            <a:r>
              <a:rPr lang="fr"/>
              <a:t>Voilà ce que nous obtenons (décrire le tableau)</a:t>
            </a:r>
            <a:endParaRPr/>
          </a:p>
          <a:p>
            <a:pPr indent="-298450" lvl="0" marL="457200" rtl="0" algn="l">
              <a:spcBef>
                <a:spcPts val="0"/>
              </a:spcBef>
              <a:spcAft>
                <a:spcPts val="0"/>
              </a:spcAft>
              <a:buSzPts val="1100"/>
              <a:buChar char="-"/>
            </a:pPr>
            <a:r>
              <a:rPr lang="fr"/>
              <a:t>Cela a été possible grâce à la fonction str_split() de tidyverse, qui permet de compter le nombre d’occurence d’une string </a:t>
            </a:r>
            <a:endParaRPr/>
          </a:p>
          <a:p>
            <a:pPr indent="-298450" lvl="0" marL="457200" rtl="0" algn="l">
              <a:spcBef>
                <a:spcPts val="0"/>
              </a:spcBef>
              <a:spcAft>
                <a:spcPts val="0"/>
              </a:spcAft>
              <a:buSzPts val="1100"/>
              <a:buChar char="-"/>
            </a:pPr>
            <a:r>
              <a:rPr lang="fr"/>
              <a:t>Nos données sont triées, nous avons également fait les traitements nécessaires sur le type de variable</a:t>
            </a:r>
            <a:endParaRPr/>
          </a:p>
          <a:p>
            <a:pPr indent="-298450" lvl="0" marL="457200" rtl="0" algn="l">
              <a:spcBef>
                <a:spcPts val="0"/>
              </a:spcBef>
              <a:spcAft>
                <a:spcPts val="0"/>
              </a:spcAft>
              <a:buSzPts val="1100"/>
              <a:buChar char="-"/>
            </a:pPr>
            <a:r>
              <a:rPr lang="fr"/>
              <a:t>Mise sous forme de facteur, encodage des données en one hot encoding (pour state notamment) etc...</a:t>
            </a:r>
            <a:endParaRPr/>
          </a:p>
          <a:p>
            <a:pPr indent="-298450" lvl="0" marL="457200" rtl="0" algn="l">
              <a:spcBef>
                <a:spcPts val="0"/>
              </a:spcBef>
              <a:spcAft>
                <a:spcPts val="0"/>
              </a:spcAft>
              <a:buSzPts val="1100"/>
              <a:buChar char="-"/>
            </a:pPr>
            <a:r>
              <a:rPr b="1" lang="fr"/>
              <a:t>Nous allons désormais pouvoir répondre à nos questions </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8825e7d0e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8825e7d0e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Commençons à répondre à la première question : Y-a-t’il des corrélations linéaires entre les variables de V?</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Nous allons utiliser la méthode "cor()" contenue dans R</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Elle a 3 paramètres : </a:t>
            </a:r>
            <a:r>
              <a:rPr b="1" lang="fr" sz="1200">
                <a:solidFill>
                  <a:srgbClr val="073763"/>
                </a:solidFill>
              </a:rPr>
              <a:t>("pearson", "kendall", "spearman")).</a:t>
            </a:r>
            <a:r>
              <a:rPr lang="fr" sz="1200">
                <a:solidFill>
                  <a:srgbClr val="073763"/>
                </a:solidFill>
              </a:rPr>
              <a:t>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Permet d’obtenir la</a:t>
            </a:r>
            <a:r>
              <a:rPr b="1" lang="fr" sz="1200">
                <a:solidFill>
                  <a:srgbClr val="073763"/>
                </a:solidFill>
              </a:rPr>
              <a:t> matrice des coefficients de corrélation</a:t>
            </a:r>
            <a:r>
              <a:rPr lang="fr" sz="1200">
                <a:solidFill>
                  <a:srgbClr val="073763"/>
                </a:solidFill>
              </a:rPr>
              <a:t> entre les différentes </a:t>
            </a:r>
            <a:r>
              <a:rPr b="1" lang="fr" sz="1200">
                <a:solidFill>
                  <a:srgbClr val="073763"/>
                </a:solidFill>
              </a:rPr>
              <a:t>paires possibles de variables</a:t>
            </a:r>
            <a:r>
              <a:rPr lang="fr" sz="1200">
                <a:solidFill>
                  <a:srgbClr val="073763"/>
                </a:solidFill>
              </a:rPr>
              <a:t>.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Nous choisirons d'utiliser le paramètre </a:t>
            </a:r>
            <a:r>
              <a:rPr b="1" i="1" lang="fr" sz="1200">
                <a:solidFill>
                  <a:srgbClr val="073763"/>
                </a:solidFill>
              </a:rPr>
              <a:t>Pearson</a:t>
            </a:r>
            <a:r>
              <a:rPr lang="fr" sz="1200">
                <a:solidFill>
                  <a:srgbClr val="073763"/>
                </a:solidFill>
              </a:rPr>
              <a:t>.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Car il mesure </a:t>
            </a:r>
            <a:r>
              <a:rPr b="1" lang="fr" sz="1200">
                <a:solidFill>
                  <a:srgbClr val="073763"/>
                </a:solidFill>
              </a:rPr>
              <a:t>une corrélation </a:t>
            </a:r>
            <a:r>
              <a:rPr b="1" lang="fr" sz="1200" u="sng">
                <a:solidFill>
                  <a:srgbClr val="073763"/>
                </a:solidFill>
              </a:rPr>
              <a:t>linéaire </a:t>
            </a:r>
            <a:r>
              <a:rPr b="1" lang="fr" sz="1200">
                <a:solidFill>
                  <a:srgbClr val="073763"/>
                </a:solidFill>
              </a:rPr>
              <a:t>entre deux variables</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c'est-à-dire, la dépendance linéaire entre deux variables.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coefficient de corrélation compris entre -1 ( pour une f</a:t>
            </a:r>
            <a:r>
              <a:rPr b="1" lang="fr" sz="1200">
                <a:solidFill>
                  <a:srgbClr val="073763"/>
                </a:solidFill>
              </a:rPr>
              <a:t>orte corrélation négative</a:t>
            </a:r>
            <a:r>
              <a:rPr lang="fr" sz="1200">
                <a:solidFill>
                  <a:srgbClr val="073763"/>
                </a:solidFill>
              </a:rPr>
              <a:t>) et 1 ( pour une f</a:t>
            </a:r>
            <a:r>
              <a:rPr b="1" lang="fr" sz="1200">
                <a:solidFill>
                  <a:srgbClr val="073763"/>
                </a:solidFill>
              </a:rPr>
              <a:t>orte corrélation positive</a:t>
            </a:r>
            <a:r>
              <a:rPr lang="fr" sz="1200">
                <a:solidFill>
                  <a:srgbClr val="073763"/>
                </a:solidFill>
              </a:rPr>
              <a:t>)</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 plus il est proche de 1, plus la corrélation est importante</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plus il est proche de 0, plus la corrélation est faible.</a:t>
            </a:r>
            <a:endParaRPr sz="1200">
              <a:solidFill>
                <a:srgbClr val="073763"/>
              </a:solidFill>
            </a:endParaRPr>
          </a:p>
          <a:p>
            <a:pPr indent="0" lvl="0" marL="457200" rtl="0" algn="just">
              <a:lnSpc>
                <a:spcPct val="115000"/>
              </a:lnSpc>
              <a:spcBef>
                <a:spcPts val="1200"/>
              </a:spcBef>
              <a:spcAft>
                <a:spcPts val="1200"/>
              </a:spcAft>
              <a:buNone/>
            </a:pPr>
            <a:br>
              <a:rPr lang="fr" sz="1200">
                <a:solidFill>
                  <a:srgbClr val="073763"/>
                </a:solidFill>
              </a:rPr>
            </a:br>
            <a:br>
              <a:rPr lang="fr" sz="1200">
                <a:solidFill>
                  <a:srgbClr val="073763"/>
                </a:solidFill>
              </a:rPr>
            </a:b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b8825e7d0e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b8825e7d0e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Cependant, il nous faut également </a:t>
            </a:r>
            <a:r>
              <a:rPr b="1" lang="fr" sz="1200">
                <a:solidFill>
                  <a:srgbClr val="073763"/>
                </a:solidFill>
              </a:rPr>
              <a:t>évaluer la significativité de la corrélation : grâce à la p-value</a:t>
            </a:r>
            <a:endParaRPr b="1"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La p-value, c’est à dire le niveau de significativité de chaque corrélation, peut être déterminé à partir de la table de Student </a:t>
            </a:r>
            <a:endParaRPr b="1"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u="sng">
                <a:solidFill>
                  <a:srgbClr val="073763"/>
                </a:solidFill>
              </a:rPr>
              <a:t>Si la </a:t>
            </a:r>
            <a:r>
              <a:rPr b="1" lang="fr" sz="1200" u="sng">
                <a:solidFill>
                  <a:srgbClr val="073763"/>
                </a:solidFill>
              </a:rPr>
              <a:t>p-value</a:t>
            </a:r>
            <a:r>
              <a:rPr lang="fr" sz="1200" u="sng">
                <a:solidFill>
                  <a:srgbClr val="073763"/>
                </a:solidFill>
              </a:rPr>
              <a:t> est </a:t>
            </a:r>
            <a:r>
              <a:rPr b="1" lang="fr" sz="1200" u="sng">
                <a:solidFill>
                  <a:srgbClr val="073763"/>
                </a:solidFill>
              </a:rPr>
              <a:t>inférieure à 1% (p&lt;0.01)</a:t>
            </a:r>
            <a:r>
              <a:rPr lang="fr" sz="1200" u="sng">
                <a:solidFill>
                  <a:srgbClr val="073763"/>
                </a:solidFill>
              </a:rPr>
              <a:t>, la corrélation est dite </a:t>
            </a:r>
            <a:r>
              <a:rPr b="1" lang="fr" sz="1200" u="sng">
                <a:solidFill>
                  <a:srgbClr val="073763"/>
                </a:solidFill>
              </a:rPr>
              <a:t>très</a:t>
            </a:r>
            <a:r>
              <a:rPr lang="fr" sz="1200" u="sng">
                <a:solidFill>
                  <a:srgbClr val="073763"/>
                </a:solidFill>
              </a:rPr>
              <a:t> </a:t>
            </a:r>
            <a:r>
              <a:rPr b="1" lang="fr" sz="1200" u="sng">
                <a:solidFill>
                  <a:srgbClr val="073763"/>
                </a:solidFill>
              </a:rPr>
              <a:t>significative</a:t>
            </a:r>
            <a:r>
              <a:rPr lang="fr" sz="1200" u="sng">
                <a:solidFill>
                  <a:srgbClr val="073763"/>
                </a:solidFill>
              </a:rPr>
              <a:t>.</a:t>
            </a:r>
            <a:r>
              <a:rPr lang="fr" sz="1200">
                <a:solidFill>
                  <a:srgbClr val="073763"/>
                </a:solidFill>
              </a:rPr>
              <a:t>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(Nous avons également réaliser les tests pour une p-value inférieur à 0.05 soit 5% et les résultats étaient les mêmes)</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Ainsi, une faible corrélation peut parfois s’avérer </a:t>
            </a:r>
            <a:r>
              <a:rPr lang="fr" sz="1200" u="sng">
                <a:solidFill>
                  <a:srgbClr val="073763"/>
                </a:solidFill>
              </a:rPr>
              <a:t>certaine</a:t>
            </a:r>
            <a:r>
              <a:rPr lang="fr" sz="1200">
                <a:solidFill>
                  <a:srgbClr val="073763"/>
                </a:solidFill>
              </a:rPr>
              <a:t>, et une forte corrélation s’avérer </a:t>
            </a:r>
            <a:r>
              <a:rPr lang="fr" sz="1200" u="sng">
                <a:solidFill>
                  <a:srgbClr val="073763"/>
                </a:solidFill>
              </a:rPr>
              <a:t>incertaine</a:t>
            </a:r>
            <a:r>
              <a:rPr lang="fr" sz="1200">
                <a:solidFill>
                  <a:srgbClr val="073763"/>
                </a:solidFill>
              </a:rPr>
              <a:t>. </a:t>
            </a:r>
            <a:endParaRPr sz="1200">
              <a:solidFill>
                <a:srgbClr val="073763"/>
              </a:solidFill>
            </a:endParaRPr>
          </a:p>
          <a:p>
            <a:pPr indent="-304800" lvl="0" marL="457200" rtl="0" algn="just">
              <a:lnSpc>
                <a:spcPct val="115000"/>
              </a:lnSpc>
              <a:spcBef>
                <a:spcPts val="0"/>
              </a:spcBef>
              <a:spcAft>
                <a:spcPts val="0"/>
              </a:spcAft>
              <a:buClr>
                <a:srgbClr val="073763"/>
              </a:buClr>
              <a:buSzPts val="1200"/>
              <a:buChar char="-"/>
            </a:pPr>
            <a:r>
              <a:rPr lang="fr" sz="1200">
                <a:solidFill>
                  <a:srgbClr val="073763"/>
                </a:solidFill>
              </a:rPr>
              <a:t>On utilise la fonction </a:t>
            </a:r>
            <a:r>
              <a:rPr b="1" lang="fr" sz="1200">
                <a:solidFill>
                  <a:srgbClr val="073763"/>
                </a:solidFill>
              </a:rPr>
              <a:t>rcorr() pour calculer les pvalues de chaque corrélation linéaires </a:t>
            </a:r>
            <a:r>
              <a:rPr lang="fr" sz="1200">
                <a:solidFill>
                  <a:srgbClr val="073763"/>
                </a:solidFill>
              </a:rPr>
              <a:t> </a:t>
            </a:r>
            <a:endParaRPr sz="1200">
              <a:solidFill>
                <a:srgbClr val="073763"/>
              </a:solidFill>
            </a:endParaRPr>
          </a:p>
          <a:p>
            <a:pPr indent="0" lvl="0" marL="457200" rtl="0" algn="just">
              <a:lnSpc>
                <a:spcPct val="115000"/>
              </a:lnSpc>
              <a:spcBef>
                <a:spcPts val="0"/>
              </a:spcBef>
              <a:spcAft>
                <a:spcPts val="0"/>
              </a:spcAft>
              <a:buNone/>
            </a:pPr>
            <a:r>
              <a:t/>
            </a:r>
            <a:endParaRPr sz="1200">
              <a:solidFill>
                <a:srgbClr val="073763"/>
              </a:solidFill>
            </a:endParaRPr>
          </a:p>
          <a:p>
            <a:pPr indent="0" lvl="0" marL="0" rtl="0" algn="just">
              <a:lnSpc>
                <a:spcPct val="115000"/>
              </a:lnSpc>
              <a:spcBef>
                <a:spcPts val="1200"/>
              </a:spcBef>
              <a:spcAft>
                <a:spcPts val="1200"/>
              </a:spcAft>
              <a:buNone/>
            </a:pPr>
            <a:r>
              <a:t/>
            </a:r>
            <a:endParaRPr sz="1200">
              <a:solidFill>
                <a:srgbClr val="073763"/>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6.png"/><Relationship Id="rId5"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8.png"/><Relationship Id="rId6" Type="http://schemas.openxmlformats.org/officeDocument/2006/relationships/image" Target="../media/image42.png"/><Relationship Id="rId7" Type="http://schemas.openxmlformats.org/officeDocument/2006/relationships/image" Target="../media/image29.png"/><Relationship Id="rId8"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19.jpg"/><Relationship Id="rId4" Type="http://schemas.openxmlformats.org/officeDocument/2006/relationships/image" Target="../media/image34.png"/><Relationship Id="rId5"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35.png"/><Relationship Id="rId11" Type="http://schemas.openxmlformats.org/officeDocument/2006/relationships/image" Target="../media/image51.png"/><Relationship Id="rId10" Type="http://schemas.openxmlformats.org/officeDocument/2006/relationships/image" Target="../media/image45.png"/><Relationship Id="rId9" Type="http://schemas.openxmlformats.org/officeDocument/2006/relationships/image" Target="../media/image41.png"/><Relationship Id="rId5" Type="http://schemas.openxmlformats.org/officeDocument/2006/relationships/image" Target="../media/image43.png"/><Relationship Id="rId6" Type="http://schemas.openxmlformats.org/officeDocument/2006/relationships/image" Target="../media/image37.png"/><Relationship Id="rId7" Type="http://schemas.openxmlformats.org/officeDocument/2006/relationships/image" Target="../media/image46.png"/><Relationship Id="rId8"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257900" y="539725"/>
            <a:ext cx="8520600" cy="1282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Gun Violence Data</a:t>
            </a:r>
            <a:endParaRPr/>
          </a:p>
        </p:txBody>
      </p:sp>
      <p:sp>
        <p:nvSpPr>
          <p:cNvPr id="65" name="Google Shape;65;p13"/>
          <p:cNvSpPr txBox="1"/>
          <p:nvPr>
            <p:ph idx="1" type="subTitle"/>
          </p:nvPr>
        </p:nvSpPr>
        <p:spPr>
          <a:xfrm>
            <a:off x="649875" y="1083925"/>
            <a:ext cx="82470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fr"/>
              <a:t>Etude des crimes commis par armes à feu aux Etats-Unis de Janvier 2013 à Mars 2018</a:t>
            </a:r>
            <a:endParaRPr i="1"/>
          </a:p>
        </p:txBody>
      </p:sp>
      <p:sp>
        <p:nvSpPr>
          <p:cNvPr id="66" name="Google Shape;66;p13"/>
          <p:cNvSpPr txBox="1"/>
          <p:nvPr>
            <p:ph idx="1" type="subTitle"/>
          </p:nvPr>
        </p:nvSpPr>
        <p:spPr>
          <a:xfrm>
            <a:off x="6914200" y="3890975"/>
            <a:ext cx="1814700" cy="957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i="1" lang="fr">
                <a:solidFill>
                  <a:srgbClr val="FFFFFF"/>
                </a:solidFill>
              </a:rPr>
              <a:t>Garnier Corentin</a:t>
            </a:r>
            <a:endParaRPr i="1">
              <a:solidFill>
                <a:srgbClr val="FFFFFF"/>
              </a:solidFill>
            </a:endParaRPr>
          </a:p>
          <a:p>
            <a:pPr indent="0" lvl="0" marL="0" rtl="0" algn="r">
              <a:spcBef>
                <a:spcPts val="0"/>
              </a:spcBef>
              <a:spcAft>
                <a:spcPts val="0"/>
              </a:spcAft>
              <a:buNone/>
            </a:pPr>
            <a:r>
              <a:rPr i="1" lang="fr">
                <a:solidFill>
                  <a:srgbClr val="FFFFFF"/>
                </a:solidFill>
              </a:rPr>
              <a:t>Bouche Steven</a:t>
            </a:r>
            <a:endParaRPr i="1">
              <a:solidFill>
                <a:srgbClr val="FFFFFF"/>
              </a:solidFill>
            </a:endParaRPr>
          </a:p>
          <a:p>
            <a:pPr indent="0" lvl="0" marL="0" rtl="0" algn="r">
              <a:spcBef>
                <a:spcPts val="0"/>
              </a:spcBef>
              <a:spcAft>
                <a:spcPts val="0"/>
              </a:spcAft>
              <a:buNone/>
            </a:pPr>
            <a:r>
              <a:rPr i="1" lang="fr">
                <a:solidFill>
                  <a:srgbClr val="FFFFFF"/>
                </a:solidFill>
              </a:rPr>
              <a:t>Belkarfa Lina</a:t>
            </a:r>
            <a:endParaRPr i="1">
              <a:solidFill>
                <a:srgbClr val="FFFFFF"/>
              </a:solidFill>
            </a:endParaRPr>
          </a:p>
        </p:txBody>
      </p:sp>
      <p:cxnSp>
        <p:nvCxnSpPr>
          <p:cNvPr id="67" name="Google Shape;67;p13"/>
          <p:cNvCxnSpPr/>
          <p:nvPr/>
        </p:nvCxnSpPr>
        <p:spPr>
          <a:xfrm rot="10800000">
            <a:off x="8778500" y="3880175"/>
            <a:ext cx="0" cy="979200"/>
          </a:xfrm>
          <a:prstGeom prst="straightConnector1">
            <a:avLst/>
          </a:prstGeom>
          <a:noFill/>
          <a:ln cap="flat" cmpd="sng" w="9525">
            <a:solidFill>
              <a:srgbClr val="FFFFFF"/>
            </a:solidFill>
            <a:prstDash val="solid"/>
            <a:round/>
            <a:headEnd len="med" w="med" type="none"/>
            <a:tailEnd len="med" w="med" type="none"/>
          </a:ln>
        </p:spPr>
      </p:cxnSp>
      <p:pic>
        <p:nvPicPr>
          <p:cNvPr id="68" name="Google Shape;68;p13"/>
          <p:cNvPicPr preferRelativeResize="0"/>
          <p:nvPr/>
        </p:nvPicPr>
        <p:blipFill>
          <a:blip r:embed="rId3">
            <a:alphaModFix/>
          </a:blip>
          <a:stretch>
            <a:fillRect/>
          </a:stretch>
        </p:blipFill>
        <p:spPr>
          <a:xfrm>
            <a:off x="3009950" y="1768425"/>
            <a:ext cx="3016475" cy="3016475"/>
          </a:xfrm>
          <a:prstGeom prst="rect">
            <a:avLst/>
          </a:prstGeom>
          <a:noFill/>
          <a:ln>
            <a:noFill/>
          </a:ln>
        </p:spPr>
      </p:pic>
      <p:pic>
        <p:nvPicPr>
          <p:cNvPr id="69" name="Google Shape;69;p13"/>
          <p:cNvPicPr preferRelativeResize="0"/>
          <p:nvPr/>
        </p:nvPicPr>
        <p:blipFill>
          <a:blip r:embed="rId4">
            <a:alphaModFix/>
          </a:blip>
          <a:stretch>
            <a:fillRect/>
          </a:stretch>
        </p:blipFill>
        <p:spPr>
          <a:xfrm>
            <a:off x="1701550" y="1588975"/>
            <a:ext cx="1814700" cy="1814700"/>
          </a:xfrm>
          <a:prstGeom prst="rect">
            <a:avLst/>
          </a:prstGeom>
          <a:noFill/>
          <a:ln>
            <a:noFill/>
          </a:ln>
        </p:spPr>
      </p:pic>
      <p:pic>
        <p:nvPicPr>
          <p:cNvPr id="70" name="Google Shape;70;p13"/>
          <p:cNvPicPr preferRelativeResize="0"/>
          <p:nvPr/>
        </p:nvPicPr>
        <p:blipFill>
          <a:blip r:embed="rId5">
            <a:alphaModFix/>
          </a:blip>
          <a:stretch>
            <a:fillRect/>
          </a:stretch>
        </p:blipFill>
        <p:spPr>
          <a:xfrm>
            <a:off x="5371775" y="1678625"/>
            <a:ext cx="893125" cy="893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2"/>
          <p:cNvSpPr txBox="1"/>
          <p:nvPr>
            <p:ph idx="1" type="body"/>
          </p:nvPr>
        </p:nvSpPr>
        <p:spPr>
          <a:xfrm>
            <a:off x="163550" y="367475"/>
            <a:ext cx="8769900" cy="639600"/>
          </a:xfrm>
          <a:prstGeom prst="rect">
            <a:avLst/>
          </a:prstGeom>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None/>
            </a:pPr>
            <a:r>
              <a:rPr lang="fr" sz="1900">
                <a:solidFill>
                  <a:schemeClr val="lt1"/>
                </a:solidFill>
                <a:latin typeface="Arial"/>
                <a:ea typeface="Arial"/>
                <a:cs typeface="Arial"/>
                <a:sym typeface="Arial"/>
              </a:rPr>
              <a:t>II - Est-ce qu’il y a des corrélations linéaires entre les variables de V ? </a:t>
            </a:r>
            <a:endParaRPr sz="1900">
              <a:solidFill>
                <a:schemeClr val="lt1"/>
              </a:solidFill>
              <a:latin typeface="Arial"/>
              <a:ea typeface="Arial"/>
              <a:cs typeface="Arial"/>
              <a:sym typeface="Arial"/>
            </a:endParaRPr>
          </a:p>
          <a:p>
            <a:pPr indent="0" lvl="0" marL="0" rtl="0" algn="ctr">
              <a:spcBef>
                <a:spcPts val="0"/>
              </a:spcBef>
              <a:spcAft>
                <a:spcPts val="1200"/>
              </a:spcAft>
              <a:buNone/>
            </a:pPr>
            <a:r>
              <a:t/>
            </a:r>
            <a:endParaRPr/>
          </a:p>
        </p:txBody>
      </p:sp>
      <p:cxnSp>
        <p:nvCxnSpPr>
          <p:cNvPr id="183" name="Google Shape;183;p22"/>
          <p:cNvCxnSpPr/>
          <p:nvPr/>
        </p:nvCxnSpPr>
        <p:spPr>
          <a:xfrm>
            <a:off x="389525" y="1060975"/>
            <a:ext cx="8447100" cy="0"/>
          </a:xfrm>
          <a:prstGeom prst="straightConnector1">
            <a:avLst/>
          </a:prstGeom>
          <a:noFill/>
          <a:ln cap="flat" cmpd="sng" w="19050">
            <a:solidFill>
              <a:srgbClr val="FFFFFF"/>
            </a:solidFill>
            <a:prstDash val="solid"/>
            <a:round/>
            <a:headEnd len="med" w="med" type="none"/>
            <a:tailEnd len="med" w="med" type="none"/>
          </a:ln>
        </p:spPr>
      </p:cxnSp>
      <p:pic>
        <p:nvPicPr>
          <p:cNvPr id="184" name="Google Shape;184;p22"/>
          <p:cNvPicPr preferRelativeResize="0"/>
          <p:nvPr/>
        </p:nvPicPr>
        <p:blipFill>
          <a:blip r:embed="rId3">
            <a:alphaModFix/>
          </a:blip>
          <a:stretch>
            <a:fillRect/>
          </a:stretch>
        </p:blipFill>
        <p:spPr>
          <a:xfrm>
            <a:off x="1124613" y="1358725"/>
            <a:ext cx="6976924" cy="3331425"/>
          </a:xfrm>
          <a:prstGeom prst="rect">
            <a:avLst/>
          </a:prstGeom>
          <a:noFill/>
          <a:ln cap="flat" cmpd="sng" w="12700">
            <a:solidFill>
              <a:srgbClr val="000000"/>
            </a:solidFill>
            <a:prstDash val="solid"/>
            <a:miter lim="8000"/>
            <a:headEnd len="sm" w="sm" type="none"/>
            <a:tailEnd len="sm" w="sm" type="none"/>
          </a:ln>
        </p:spPr>
      </p:pic>
      <p:sp>
        <p:nvSpPr>
          <p:cNvPr id="185" name="Google Shape;185;p22"/>
          <p:cNvSpPr/>
          <p:nvPr/>
        </p:nvSpPr>
        <p:spPr>
          <a:xfrm>
            <a:off x="1587825" y="1740225"/>
            <a:ext cx="219000" cy="238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1124625" y="1793175"/>
            <a:ext cx="234600" cy="132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rot="-2346484">
            <a:off x="1641153" y="1583947"/>
            <a:ext cx="293444" cy="116665"/>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4092900" y="4254825"/>
            <a:ext cx="219000" cy="2382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3383275" y="4278625"/>
            <a:ext cx="499200" cy="2382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rot="-2570021">
            <a:off x="4131072" y="1616465"/>
            <a:ext cx="218865" cy="152206"/>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3835725" y="1925475"/>
            <a:ext cx="924900" cy="2877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192" name="Google Shape;192;p22"/>
          <p:cNvSpPr/>
          <p:nvPr/>
        </p:nvSpPr>
        <p:spPr>
          <a:xfrm>
            <a:off x="7646775" y="4230075"/>
            <a:ext cx="264000" cy="2877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sp>
        <p:nvSpPr>
          <p:cNvPr id="193" name="Google Shape;193;p22"/>
          <p:cNvSpPr/>
          <p:nvPr/>
        </p:nvSpPr>
        <p:spPr>
          <a:xfrm rot="-2570021">
            <a:off x="7731522" y="1616465"/>
            <a:ext cx="218865" cy="152206"/>
          </a:xfrm>
          <a:prstGeom prst="rect">
            <a:avLst/>
          </a:prstGeom>
          <a:no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4" name="Google Shape;194;p22"/>
          <p:cNvCxnSpPr/>
          <p:nvPr/>
        </p:nvCxnSpPr>
        <p:spPr>
          <a:xfrm>
            <a:off x="2769875" y="4421500"/>
            <a:ext cx="447600" cy="0"/>
          </a:xfrm>
          <a:prstGeom prst="straightConnector1">
            <a:avLst/>
          </a:prstGeom>
          <a:noFill/>
          <a:ln cap="flat" cmpd="sng" w="19050">
            <a:solidFill>
              <a:srgbClr val="4A86E8"/>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idx="1" type="body"/>
          </p:nvPr>
        </p:nvSpPr>
        <p:spPr>
          <a:xfrm>
            <a:off x="163550" y="367475"/>
            <a:ext cx="8769900" cy="639600"/>
          </a:xfrm>
          <a:prstGeom prst="rect">
            <a:avLst/>
          </a:prstGeom>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None/>
            </a:pPr>
            <a:r>
              <a:rPr lang="fr" sz="1900">
                <a:solidFill>
                  <a:schemeClr val="lt1"/>
                </a:solidFill>
                <a:latin typeface="Arial"/>
                <a:ea typeface="Arial"/>
                <a:cs typeface="Arial"/>
                <a:sym typeface="Arial"/>
              </a:rPr>
              <a:t>II - Est-ce qu’il y a des corrélations linéaires entre les variables de V ? </a:t>
            </a:r>
            <a:endParaRPr sz="1900">
              <a:solidFill>
                <a:schemeClr val="lt1"/>
              </a:solidFill>
              <a:latin typeface="Arial"/>
              <a:ea typeface="Arial"/>
              <a:cs typeface="Arial"/>
              <a:sym typeface="Arial"/>
            </a:endParaRPr>
          </a:p>
          <a:p>
            <a:pPr indent="0" lvl="0" marL="0" rtl="0" algn="ctr">
              <a:spcBef>
                <a:spcPts val="0"/>
              </a:spcBef>
              <a:spcAft>
                <a:spcPts val="1200"/>
              </a:spcAft>
              <a:buNone/>
            </a:pPr>
            <a:r>
              <a:t/>
            </a:r>
            <a:endParaRPr/>
          </a:p>
        </p:txBody>
      </p:sp>
      <p:cxnSp>
        <p:nvCxnSpPr>
          <p:cNvPr id="200" name="Google Shape;200;p23"/>
          <p:cNvCxnSpPr/>
          <p:nvPr/>
        </p:nvCxnSpPr>
        <p:spPr>
          <a:xfrm>
            <a:off x="389525" y="1060975"/>
            <a:ext cx="8447100" cy="0"/>
          </a:xfrm>
          <a:prstGeom prst="straightConnector1">
            <a:avLst/>
          </a:prstGeom>
          <a:noFill/>
          <a:ln cap="flat" cmpd="sng" w="19050">
            <a:solidFill>
              <a:srgbClr val="FFFFFF"/>
            </a:solidFill>
            <a:prstDash val="solid"/>
            <a:round/>
            <a:headEnd len="med" w="med" type="none"/>
            <a:tailEnd len="med" w="med" type="none"/>
          </a:ln>
        </p:spPr>
      </p:cxnSp>
      <p:pic>
        <p:nvPicPr>
          <p:cNvPr id="201" name="Google Shape;201;p23"/>
          <p:cNvPicPr preferRelativeResize="0"/>
          <p:nvPr/>
        </p:nvPicPr>
        <p:blipFill>
          <a:blip r:embed="rId3">
            <a:alphaModFix/>
          </a:blip>
          <a:stretch>
            <a:fillRect/>
          </a:stretch>
        </p:blipFill>
        <p:spPr>
          <a:xfrm>
            <a:off x="824350" y="1215500"/>
            <a:ext cx="7577450" cy="3766675"/>
          </a:xfrm>
          <a:prstGeom prst="rect">
            <a:avLst/>
          </a:prstGeom>
          <a:noFill/>
          <a:ln cap="flat" cmpd="sng" w="12700">
            <a:solidFill>
              <a:srgbClr val="000000"/>
            </a:solidFill>
            <a:prstDash val="solid"/>
            <a:miter lim="8000"/>
            <a:headEnd len="sm" w="sm" type="none"/>
            <a:tailEnd len="sm" w="sm" type="none"/>
          </a:ln>
        </p:spPr>
      </p:pic>
      <p:sp>
        <p:nvSpPr>
          <p:cNvPr id="202" name="Google Shape;202;p23"/>
          <p:cNvSpPr/>
          <p:nvPr/>
        </p:nvSpPr>
        <p:spPr>
          <a:xfrm>
            <a:off x="3835725" y="2050725"/>
            <a:ext cx="466800" cy="228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885825" y="2050725"/>
            <a:ext cx="311400" cy="228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p:nvPr/>
        </p:nvSpPr>
        <p:spPr>
          <a:xfrm rot="-5400000">
            <a:off x="3678075" y="1431150"/>
            <a:ext cx="543900" cy="228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rot="-5400000">
            <a:off x="3907125" y="1430625"/>
            <a:ext cx="543000" cy="228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rot="-5400000">
            <a:off x="4050025" y="4659625"/>
            <a:ext cx="249600" cy="2553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rot="-5400000">
            <a:off x="3434775" y="4511125"/>
            <a:ext cx="249600" cy="5523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rot="-5400000">
            <a:off x="3939975" y="1479750"/>
            <a:ext cx="477300" cy="1980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rot="-5400000">
            <a:off x="8102900" y="4655875"/>
            <a:ext cx="266700" cy="2457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p:nvPr/>
        </p:nvSpPr>
        <p:spPr>
          <a:xfrm rot="-5400000">
            <a:off x="7992350" y="1478275"/>
            <a:ext cx="487800" cy="2457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p:nvPr/>
        </p:nvSpPr>
        <p:spPr>
          <a:xfrm rot="-5400000">
            <a:off x="3470450" y="4533450"/>
            <a:ext cx="201900" cy="5172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txBox="1"/>
          <p:nvPr>
            <p:ph idx="1" type="body"/>
          </p:nvPr>
        </p:nvSpPr>
        <p:spPr>
          <a:xfrm>
            <a:off x="163550" y="367475"/>
            <a:ext cx="8769900" cy="639600"/>
          </a:xfrm>
          <a:prstGeom prst="rect">
            <a:avLst/>
          </a:prstGeom>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None/>
            </a:pPr>
            <a:r>
              <a:rPr lang="fr" sz="1900">
                <a:solidFill>
                  <a:schemeClr val="lt1"/>
                </a:solidFill>
                <a:latin typeface="Arial"/>
                <a:ea typeface="Arial"/>
                <a:cs typeface="Arial"/>
                <a:sym typeface="Arial"/>
              </a:rPr>
              <a:t>II - Est-ce qu’il y a des corrélations linéaires entre les variables de V ? </a:t>
            </a:r>
            <a:endParaRPr sz="1900">
              <a:solidFill>
                <a:schemeClr val="lt1"/>
              </a:solidFill>
              <a:latin typeface="Arial"/>
              <a:ea typeface="Arial"/>
              <a:cs typeface="Arial"/>
              <a:sym typeface="Arial"/>
            </a:endParaRPr>
          </a:p>
          <a:p>
            <a:pPr indent="0" lvl="0" marL="0" rtl="0" algn="ctr">
              <a:spcBef>
                <a:spcPts val="0"/>
              </a:spcBef>
              <a:spcAft>
                <a:spcPts val="1200"/>
              </a:spcAft>
              <a:buNone/>
            </a:pPr>
            <a:r>
              <a:t/>
            </a:r>
            <a:endParaRPr/>
          </a:p>
        </p:txBody>
      </p:sp>
      <p:cxnSp>
        <p:nvCxnSpPr>
          <p:cNvPr id="217" name="Google Shape;217;p24"/>
          <p:cNvCxnSpPr/>
          <p:nvPr/>
        </p:nvCxnSpPr>
        <p:spPr>
          <a:xfrm>
            <a:off x="389525" y="1060975"/>
            <a:ext cx="8447100" cy="0"/>
          </a:xfrm>
          <a:prstGeom prst="straightConnector1">
            <a:avLst/>
          </a:prstGeom>
          <a:noFill/>
          <a:ln cap="flat" cmpd="sng" w="19050">
            <a:solidFill>
              <a:srgbClr val="FFFFFF"/>
            </a:solidFill>
            <a:prstDash val="solid"/>
            <a:round/>
            <a:headEnd len="med" w="med" type="none"/>
            <a:tailEnd len="med" w="med" type="none"/>
          </a:ln>
        </p:spPr>
      </p:cxnSp>
      <p:sp>
        <p:nvSpPr>
          <p:cNvPr id="218" name="Google Shape;218;p24"/>
          <p:cNvSpPr/>
          <p:nvPr/>
        </p:nvSpPr>
        <p:spPr>
          <a:xfrm>
            <a:off x="2131850" y="1881900"/>
            <a:ext cx="1624800" cy="4626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0000" lvl="0" marL="0" rtl="0" algn="l">
              <a:lnSpc>
                <a:spcPct val="115000"/>
              </a:lnSpc>
              <a:spcBef>
                <a:spcPts val="0"/>
              </a:spcBef>
              <a:spcAft>
                <a:spcPts val="0"/>
              </a:spcAft>
              <a:buNone/>
            </a:pPr>
            <a:r>
              <a:rPr i="1" lang="fr" sz="1200"/>
              <a:t>Nb de malfaiteurs</a:t>
            </a:r>
            <a:endParaRPr/>
          </a:p>
        </p:txBody>
      </p:sp>
      <p:sp>
        <p:nvSpPr>
          <p:cNvPr id="219" name="Google Shape;219;p24"/>
          <p:cNvSpPr/>
          <p:nvPr/>
        </p:nvSpPr>
        <p:spPr>
          <a:xfrm>
            <a:off x="5340250" y="1881900"/>
            <a:ext cx="1624800" cy="4626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0000" lvl="0" marL="0" rtl="0" algn="ctr">
              <a:lnSpc>
                <a:spcPct val="115000"/>
              </a:lnSpc>
              <a:spcBef>
                <a:spcPts val="0"/>
              </a:spcBef>
              <a:spcAft>
                <a:spcPts val="0"/>
              </a:spcAft>
              <a:buNone/>
            </a:pPr>
            <a:r>
              <a:rPr i="1" lang="fr" sz="1200"/>
              <a:t>Nb malfaiteurs Adult</a:t>
            </a:r>
            <a:endParaRPr/>
          </a:p>
        </p:txBody>
      </p:sp>
      <p:cxnSp>
        <p:nvCxnSpPr>
          <p:cNvPr id="220" name="Google Shape;220;p24"/>
          <p:cNvCxnSpPr>
            <a:stCxn id="218" idx="3"/>
            <a:endCxn id="219" idx="1"/>
          </p:cNvCxnSpPr>
          <p:nvPr/>
        </p:nvCxnSpPr>
        <p:spPr>
          <a:xfrm>
            <a:off x="3756650" y="2113200"/>
            <a:ext cx="1583700" cy="0"/>
          </a:xfrm>
          <a:prstGeom prst="straightConnector1">
            <a:avLst/>
          </a:prstGeom>
          <a:noFill/>
          <a:ln cap="flat" cmpd="sng" w="38100">
            <a:solidFill>
              <a:srgbClr val="FFFFFF"/>
            </a:solidFill>
            <a:prstDash val="solid"/>
            <a:round/>
            <a:headEnd len="med" w="med" type="none"/>
            <a:tailEnd len="med" w="med" type="triangle"/>
          </a:ln>
        </p:spPr>
      </p:cxnSp>
      <p:sp>
        <p:nvSpPr>
          <p:cNvPr id="221" name="Google Shape;221;p24"/>
          <p:cNvSpPr/>
          <p:nvPr/>
        </p:nvSpPr>
        <p:spPr>
          <a:xfrm>
            <a:off x="2131900" y="2527525"/>
            <a:ext cx="1624800" cy="4626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0000" lvl="0" marL="0" rtl="0" algn="l">
              <a:lnSpc>
                <a:spcPct val="115000"/>
              </a:lnSpc>
              <a:spcBef>
                <a:spcPts val="0"/>
              </a:spcBef>
              <a:spcAft>
                <a:spcPts val="0"/>
              </a:spcAft>
              <a:buNone/>
            </a:pPr>
            <a:r>
              <a:rPr i="1" lang="fr" sz="1200"/>
              <a:t>Nb de malfaiteurs</a:t>
            </a:r>
            <a:endParaRPr/>
          </a:p>
        </p:txBody>
      </p:sp>
      <p:sp>
        <p:nvSpPr>
          <p:cNvPr id="222" name="Google Shape;222;p24"/>
          <p:cNvSpPr/>
          <p:nvPr/>
        </p:nvSpPr>
        <p:spPr>
          <a:xfrm>
            <a:off x="5340300" y="2527525"/>
            <a:ext cx="1624800" cy="4626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fr" sz="1200"/>
              <a:t>Nb malfaiteurs Teen</a:t>
            </a:r>
            <a:endParaRPr/>
          </a:p>
        </p:txBody>
      </p:sp>
      <p:sp>
        <p:nvSpPr>
          <p:cNvPr id="223" name="Google Shape;223;p24"/>
          <p:cNvSpPr/>
          <p:nvPr/>
        </p:nvSpPr>
        <p:spPr>
          <a:xfrm>
            <a:off x="2131900" y="3110350"/>
            <a:ext cx="1624800" cy="4626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fr" sz="1200">
                <a:solidFill>
                  <a:srgbClr val="FFFFFF"/>
                </a:solidFill>
              </a:rPr>
              <a:t>Nb de blessés</a:t>
            </a:r>
            <a:endParaRPr>
              <a:solidFill>
                <a:srgbClr val="FFFFFF"/>
              </a:solidFill>
            </a:endParaRPr>
          </a:p>
        </p:txBody>
      </p:sp>
      <p:sp>
        <p:nvSpPr>
          <p:cNvPr id="224" name="Google Shape;224;p24"/>
          <p:cNvSpPr/>
          <p:nvPr/>
        </p:nvSpPr>
        <p:spPr>
          <a:xfrm>
            <a:off x="5340300" y="3110350"/>
            <a:ext cx="1624800" cy="4626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0000" lvl="0" marL="0" rtl="0" algn="ctr">
              <a:lnSpc>
                <a:spcPct val="115000"/>
              </a:lnSpc>
              <a:spcBef>
                <a:spcPts val="0"/>
              </a:spcBef>
              <a:spcAft>
                <a:spcPts val="0"/>
              </a:spcAft>
              <a:buNone/>
            </a:pPr>
            <a:r>
              <a:rPr i="1" lang="fr" sz="1300">
                <a:solidFill>
                  <a:srgbClr val="FFFFFF"/>
                </a:solidFill>
              </a:rPr>
              <a:t>Nb de malfaiteurs</a:t>
            </a:r>
            <a:endParaRPr i="1" sz="1300">
              <a:solidFill>
                <a:srgbClr val="FFFFFF"/>
              </a:solidFill>
            </a:endParaRPr>
          </a:p>
        </p:txBody>
      </p:sp>
      <p:sp>
        <p:nvSpPr>
          <p:cNvPr id="225" name="Google Shape;225;p24"/>
          <p:cNvSpPr/>
          <p:nvPr/>
        </p:nvSpPr>
        <p:spPr>
          <a:xfrm>
            <a:off x="2131950" y="3693175"/>
            <a:ext cx="1624800" cy="4626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fr" sz="1200">
                <a:solidFill>
                  <a:schemeClr val="lt1"/>
                </a:solidFill>
              </a:rPr>
              <a:t>Nb de blessés</a:t>
            </a:r>
            <a:endParaRPr i="1" sz="1200">
              <a:solidFill>
                <a:srgbClr val="FFFFFF"/>
              </a:solidFill>
            </a:endParaRPr>
          </a:p>
        </p:txBody>
      </p:sp>
      <p:sp>
        <p:nvSpPr>
          <p:cNvPr id="226" name="Google Shape;226;p24"/>
          <p:cNvSpPr/>
          <p:nvPr/>
        </p:nvSpPr>
        <p:spPr>
          <a:xfrm>
            <a:off x="5340350" y="3693175"/>
            <a:ext cx="1624800" cy="4626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0000" lvl="0" marL="0" rtl="0" algn="ctr">
              <a:lnSpc>
                <a:spcPct val="115000"/>
              </a:lnSpc>
              <a:spcBef>
                <a:spcPts val="0"/>
              </a:spcBef>
              <a:spcAft>
                <a:spcPts val="0"/>
              </a:spcAft>
              <a:buNone/>
            </a:pPr>
            <a:r>
              <a:rPr i="1" lang="fr" sz="1200">
                <a:solidFill>
                  <a:schemeClr val="lt1"/>
                </a:solidFill>
              </a:rPr>
              <a:t>Nb malfaiteurs Adult</a:t>
            </a:r>
            <a:endParaRPr>
              <a:solidFill>
                <a:srgbClr val="FFFFFF"/>
              </a:solidFill>
            </a:endParaRPr>
          </a:p>
        </p:txBody>
      </p:sp>
      <p:cxnSp>
        <p:nvCxnSpPr>
          <p:cNvPr id="227" name="Google Shape;227;p24"/>
          <p:cNvCxnSpPr/>
          <p:nvPr/>
        </p:nvCxnSpPr>
        <p:spPr>
          <a:xfrm>
            <a:off x="3756650" y="2758825"/>
            <a:ext cx="1583700" cy="0"/>
          </a:xfrm>
          <a:prstGeom prst="straightConnector1">
            <a:avLst/>
          </a:prstGeom>
          <a:noFill/>
          <a:ln cap="flat" cmpd="sng" w="38100">
            <a:solidFill>
              <a:srgbClr val="FFFFFF"/>
            </a:solidFill>
            <a:prstDash val="solid"/>
            <a:round/>
            <a:headEnd len="med" w="med" type="none"/>
            <a:tailEnd len="med" w="med" type="triangle"/>
          </a:ln>
        </p:spPr>
      </p:cxnSp>
      <p:cxnSp>
        <p:nvCxnSpPr>
          <p:cNvPr id="228" name="Google Shape;228;p24"/>
          <p:cNvCxnSpPr/>
          <p:nvPr/>
        </p:nvCxnSpPr>
        <p:spPr>
          <a:xfrm>
            <a:off x="3756650" y="3341650"/>
            <a:ext cx="1583700" cy="0"/>
          </a:xfrm>
          <a:prstGeom prst="straightConnector1">
            <a:avLst/>
          </a:prstGeom>
          <a:noFill/>
          <a:ln cap="flat" cmpd="sng" w="38100">
            <a:solidFill>
              <a:srgbClr val="FFFFFF"/>
            </a:solidFill>
            <a:prstDash val="solid"/>
            <a:round/>
            <a:headEnd len="med" w="med" type="none"/>
            <a:tailEnd len="med" w="med" type="triangle"/>
          </a:ln>
        </p:spPr>
      </p:cxnSp>
      <p:cxnSp>
        <p:nvCxnSpPr>
          <p:cNvPr id="229" name="Google Shape;229;p24"/>
          <p:cNvCxnSpPr/>
          <p:nvPr/>
        </p:nvCxnSpPr>
        <p:spPr>
          <a:xfrm>
            <a:off x="3756650" y="3924475"/>
            <a:ext cx="1583700" cy="0"/>
          </a:xfrm>
          <a:prstGeom prst="straightConnector1">
            <a:avLst/>
          </a:prstGeom>
          <a:noFill/>
          <a:ln cap="flat" cmpd="sng" w="38100">
            <a:solidFill>
              <a:srgbClr val="FFFFFF"/>
            </a:solidFill>
            <a:prstDash val="solid"/>
            <a:round/>
            <a:headEnd len="med" w="med" type="none"/>
            <a:tailEnd len="med" w="med" type="triangle"/>
          </a:ln>
        </p:spPr>
      </p:cxnSp>
      <p:sp>
        <p:nvSpPr>
          <p:cNvPr id="230" name="Google Shape;230;p24"/>
          <p:cNvSpPr txBox="1"/>
          <p:nvPr/>
        </p:nvSpPr>
        <p:spPr>
          <a:xfrm>
            <a:off x="4073850" y="1694138"/>
            <a:ext cx="949200" cy="400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Roboto"/>
                <a:ea typeface="Roboto"/>
                <a:cs typeface="Roboto"/>
                <a:sym typeface="Roboto"/>
              </a:rPr>
              <a:t>r = 0.76</a:t>
            </a:r>
            <a:endParaRPr>
              <a:solidFill>
                <a:srgbClr val="FFFFFF"/>
              </a:solidFill>
              <a:latin typeface="Roboto"/>
              <a:ea typeface="Roboto"/>
              <a:cs typeface="Roboto"/>
              <a:sym typeface="Roboto"/>
            </a:endParaRPr>
          </a:p>
        </p:txBody>
      </p:sp>
      <p:sp>
        <p:nvSpPr>
          <p:cNvPr id="231" name="Google Shape;231;p24"/>
          <p:cNvSpPr txBox="1"/>
          <p:nvPr/>
        </p:nvSpPr>
        <p:spPr>
          <a:xfrm>
            <a:off x="4073900" y="2327225"/>
            <a:ext cx="949200" cy="400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Roboto"/>
                <a:ea typeface="Roboto"/>
                <a:cs typeface="Roboto"/>
                <a:sym typeface="Roboto"/>
              </a:rPr>
              <a:t>r = 0.26</a:t>
            </a:r>
            <a:endParaRPr>
              <a:solidFill>
                <a:srgbClr val="FFFFFF"/>
              </a:solidFill>
              <a:latin typeface="Roboto"/>
              <a:ea typeface="Roboto"/>
              <a:cs typeface="Roboto"/>
              <a:sym typeface="Roboto"/>
            </a:endParaRPr>
          </a:p>
        </p:txBody>
      </p:sp>
      <p:sp>
        <p:nvSpPr>
          <p:cNvPr id="232" name="Google Shape;232;p24"/>
          <p:cNvSpPr txBox="1"/>
          <p:nvPr/>
        </p:nvSpPr>
        <p:spPr>
          <a:xfrm>
            <a:off x="4073900" y="2941450"/>
            <a:ext cx="949200" cy="400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Roboto"/>
                <a:ea typeface="Roboto"/>
                <a:cs typeface="Roboto"/>
                <a:sym typeface="Roboto"/>
              </a:rPr>
              <a:t>r = - 0.18</a:t>
            </a:r>
            <a:endParaRPr>
              <a:solidFill>
                <a:srgbClr val="FFFFFF"/>
              </a:solidFill>
              <a:latin typeface="Roboto"/>
              <a:ea typeface="Roboto"/>
              <a:cs typeface="Roboto"/>
              <a:sym typeface="Roboto"/>
            </a:endParaRPr>
          </a:p>
        </p:txBody>
      </p:sp>
      <p:sp>
        <p:nvSpPr>
          <p:cNvPr id="233" name="Google Shape;233;p24"/>
          <p:cNvSpPr txBox="1"/>
          <p:nvPr/>
        </p:nvSpPr>
        <p:spPr>
          <a:xfrm>
            <a:off x="4073900" y="3524275"/>
            <a:ext cx="949200" cy="400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Roboto"/>
                <a:ea typeface="Roboto"/>
                <a:cs typeface="Roboto"/>
                <a:sym typeface="Roboto"/>
              </a:rPr>
              <a:t>r = - 0.19</a:t>
            </a:r>
            <a:endParaRPr>
              <a:solidFill>
                <a:srgbClr val="FFFFFF"/>
              </a:solidFill>
              <a:latin typeface="Roboto"/>
              <a:ea typeface="Roboto"/>
              <a:cs typeface="Roboto"/>
              <a:sym typeface="Roboto"/>
            </a:endParaRPr>
          </a:p>
        </p:txBody>
      </p:sp>
      <p:sp>
        <p:nvSpPr>
          <p:cNvPr id="234" name="Google Shape;234;p24"/>
          <p:cNvSpPr txBox="1"/>
          <p:nvPr/>
        </p:nvSpPr>
        <p:spPr>
          <a:xfrm>
            <a:off x="530775" y="1271338"/>
            <a:ext cx="305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600" u="sng">
                <a:solidFill>
                  <a:srgbClr val="FFFFFF"/>
                </a:solidFill>
                <a:latin typeface="Roboto"/>
                <a:ea typeface="Roboto"/>
                <a:cs typeface="Roboto"/>
                <a:sym typeface="Roboto"/>
              </a:rPr>
              <a:t>Pour </a:t>
            </a:r>
            <a:r>
              <a:rPr b="1" lang="fr" sz="1600" u="sng">
                <a:solidFill>
                  <a:srgbClr val="FFFFFF"/>
                </a:solidFill>
                <a:latin typeface="Roboto"/>
                <a:ea typeface="Roboto"/>
                <a:cs typeface="Roboto"/>
                <a:sym typeface="Roboto"/>
              </a:rPr>
              <a:t>résumer</a:t>
            </a:r>
            <a:r>
              <a:rPr b="1" lang="fr" sz="1600" u="sng">
                <a:solidFill>
                  <a:srgbClr val="FFFFFF"/>
                </a:solidFill>
                <a:latin typeface="Roboto"/>
                <a:ea typeface="Roboto"/>
                <a:cs typeface="Roboto"/>
                <a:sym typeface="Roboto"/>
              </a:rPr>
              <a:t> : </a:t>
            </a:r>
            <a:endParaRPr b="1" sz="1600" u="sng">
              <a:solidFill>
                <a:srgbClr val="FFFF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1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5"/>
          <p:cNvSpPr txBox="1"/>
          <p:nvPr>
            <p:ph idx="1" type="body"/>
          </p:nvPr>
        </p:nvSpPr>
        <p:spPr>
          <a:xfrm>
            <a:off x="163550" y="367475"/>
            <a:ext cx="8769900" cy="639600"/>
          </a:xfrm>
          <a:prstGeom prst="rect">
            <a:avLst/>
          </a:prstGeom>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None/>
            </a:pPr>
            <a:r>
              <a:rPr lang="fr" sz="1900">
                <a:solidFill>
                  <a:schemeClr val="lt1"/>
                </a:solidFill>
                <a:latin typeface="Arial"/>
                <a:ea typeface="Arial"/>
                <a:cs typeface="Arial"/>
                <a:sym typeface="Arial"/>
              </a:rPr>
              <a:t>II - Est-ce qu’il y a des corrélations linéaires entre les variables de V ? </a:t>
            </a:r>
            <a:endParaRPr sz="1900">
              <a:solidFill>
                <a:schemeClr val="lt1"/>
              </a:solidFill>
              <a:latin typeface="Arial"/>
              <a:ea typeface="Arial"/>
              <a:cs typeface="Arial"/>
              <a:sym typeface="Arial"/>
            </a:endParaRPr>
          </a:p>
          <a:p>
            <a:pPr indent="0" lvl="0" marL="0" rtl="0" algn="ctr">
              <a:spcBef>
                <a:spcPts val="0"/>
              </a:spcBef>
              <a:spcAft>
                <a:spcPts val="1200"/>
              </a:spcAft>
              <a:buNone/>
            </a:pPr>
            <a:r>
              <a:t/>
            </a:r>
            <a:endParaRPr/>
          </a:p>
        </p:txBody>
      </p:sp>
      <p:cxnSp>
        <p:nvCxnSpPr>
          <p:cNvPr id="240" name="Google Shape;240;p25"/>
          <p:cNvCxnSpPr/>
          <p:nvPr/>
        </p:nvCxnSpPr>
        <p:spPr>
          <a:xfrm>
            <a:off x="389525" y="1060975"/>
            <a:ext cx="8447100" cy="0"/>
          </a:xfrm>
          <a:prstGeom prst="straightConnector1">
            <a:avLst/>
          </a:prstGeom>
          <a:noFill/>
          <a:ln cap="flat" cmpd="sng" w="19050">
            <a:solidFill>
              <a:srgbClr val="FFFFFF"/>
            </a:solidFill>
            <a:prstDash val="solid"/>
            <a:round/>
            <a:headEnd len="med" w="med" type="none"/>
            <a:tailEnd len="med" w="med" type="none"/>
          </a:ln>
        </p:spPr>
      </p:cxnSp>
      <p:sp>
        <p:nvSpPr>
          <p:cNvPr id="241" name="Google Shape;241;p25"/>
          <p:cNvSpPr txBox="1"/>
          <p:nvPr/>
        </p:nvSpPr>
        <p:spPr>
          <a:xfrm>
            <a:off x="530775" y="1271338"/>
            <a:ext cx="305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600" u="sng">
                <a:solidFill>
                  <a:srgbClr val="FFFFFF"/>
                </a:solidFill>
                <a:latin typeface="Roboto"/>
                <a:ea typeface="Roboto"/>
                <a:cs typeface="Roboto"/>
                <a:sym typeface="Roboto"/>
              </a:rPr>
              <a:t>En d’autres termes :</a:t>
            </a:r>
            <a:endParaRPr b="1" sz="1600" u="sng">
              <a:solidFill>
                <a:srgbClr val="FFFFFF"/>
              </a:solidFill>
              <a:latin typeface="Roboto"/>
              <a:ea typeface="Roboto"/>
              <a:cs typeface="Roboto"/>
              <a:sym typeface="Roboto"/>
            </a:endParaRPr>
          </a:p>
        </p:txBody>
      </p:sp>
      <p:sp>
        <p:nvSpPr>
          <p:cNvPr id="242" name="Google Shape;242;p25"/>
          <p:cNvSpPr/>
          <p:nvPr/>
        </p:nvSpPr>
        <p:spPr>
          <a:xfrm>
            <a:off x="248950" y="1756775"/>
            <a:ext cx="8684400" cy="314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5"/>
          <p:cNvSpPr txBox="1"/>
          <p:nvPr/>
        </p:nvSpPr>
        <p:spPr>
          <a:xfrm>
            <a:off x="530775" y="1966725"/>
            <a:ext cx="81732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Roboto"/>
              <a:buChar char="●"/>
            </a:pPr>
            <a:r>
              <a:rPr lang="fr">
                <a:solidFill>
                  <a:srgbClr val="FFFFFF"/>
                </a:solidFill>
                <a:latin typeface="Roboto"/>
                <a:ea typeface="Roboto"/>
                <a:cs typeface="Roboto"/>
                <a:sym typeface="Roboto"/>
              </a:rPr>
              <a:t>Plus il y a de malfaiteurs durant un crime, plus la proportion d’Adulte chez les malfaiteurs augmente.</a:t>
            </a:r>
            <a:endParaRPr>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fr">
                <a:solidFill>
                  <a:srgbClr val="FFFFFF"/>
                </a:solidFill>
                <a:latin typeface="Roboto"/>
                <a:ea typeface="Roboto"/>
                <a:cs typeface="Roboto"/>
                <a:sym typeface="Roboto"/>
              </a:rPr>
              <a:t>Plus il y a de malfaiteurs durant un crime, plus la proportion d’Ados chez les malfaiteurs augmente, mais d’une manière moindre que les adultes. </a:t>
            </a:r>
            <a:endParaRPr>
              <a:solidFill>
                <a:srgbClr val="FFFFFF"/>
              </a:solidFill>
              <a:latin typeface="Roboto"/>
              <a:ea typeface="Roboto"/>
              <a:cs typeface="Roboto"/>
              <a:sym typeface="Roboto"/>
            </a:endParaRPr>
          </a:p>
          <a:p>
            <a:pPr indent="0" lvl="0" marL="45720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b="1" lang="fr">
                <a:latin typeface="Roboto"/>
                <a:ea typeface="Roboto"/>
                <a:cs typeface="Roboto"/>
                <a:sym typeface="Roboto"/>
              </a:rPr>
              <a:t>→ Plus il y a de malfaiteurs, plus la moyenne d’âge des malfaiteurs augmentent.</a:t>
            </a:r>
            <a:endParaRPr b="1">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fr">
                <a:solidFill>
                  <a:srgbClr val="FFFFFF"/>
                </a:solidFill>
                <a:latin typeface="Roboto"/>
                <a:ea typeface="Roboto"/>
                <a:cs typeface="Roboto"/>
                <a:sym typeface="Roboto"/>
              </a:rPr>
              <a:t>Plus il y a de malfaiteurs, moins il y a de personnes blessées.</a:t>
            </a:r>
            <a:endParaRPr>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fr">
                <a:solidFill>
                  <a:srgbClr val="FFFFFF"/>
                </a:solidFill>
                <a:latin typeface="Roboto"/>
                <a:ea typeface="Roboto"/>
                <a:cs typeface="Roboto"/>
                <a:sym typeface="Roboto"/>
              </a:rPr>
              <a:t>Plus il y a de malfaiteurs adultes, moins il y a de personnes blessées.</a:t>
            </a:r>
            <a:endParaRPr>
              <a:solidFill>
                <a:srgbClr val="FFFFFF"/>
              </a:solidFill>
              <a:latin typeface="Roboto"/>
              <a:ea typeface="Roboto"/>
              <a:cs typeface="Roboto"/>
              <a:sym typeface="Roboto"/>
            </a:endParaRPr>
          </a:p>
          <a:p>
            <a:pPr indent="0" lvl="0" marL="45720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fr">
                <a:latin typeface="Roboto"/>
                <a:ea typeface="Roboto"/>
                <a:cs typeface="Roboto"/>
                <a:sym typeface="Roboto"/>
              </a:rPr>
              <a:t>→ Soit : Plus de malfaiteurs impliquent moins de blessés</a:t>
            </a:r>
            <a:endParaRPr b="1">
              <a:latin typeface="Roboto"/>
              <a:ea typeface="Roboto"/>
              <a:cs typeface="Roboto"/>
              <a:sym typeface="Roboto"/>
            </a:endParaRPr>
          </a:p>
          <a:p>
            <a:pPr indent="0" lvl="0" marL="0" rtl="0" algn="l">
              <a:spcBef>
                <a:spcPts val="0"/>
              </a:spcBef>
              <a:spcAft>
                <a:spcPts val="0"/>
              </a:spcAft>
              <a:buNone/>
            </a:pPr>
            <a:r>
              <a:rPr b="1" lang="fr">
                <a:latin typeface="Roboto"/>
                <a:ea typeface="Roboto"/>
                <a:cs typeface="Roboto"/>
                <a:sym typeface="Roboto"/>
              </a:rPr>
              <a:t>→ Soit : Plus de malfaiteurs impliquent plus de morts donc moins de blessés</a:t>
            </a:r>
            <a:endParaRPr b="1">
              <a:latin typeface="Roboto"/>
              <a:ea typeface="Roboto"/>
              <a:cs typeface="Roboto"/>
              <a:sym typeface="Roboto"/>
            </a:endParaRPr>
          </a:p>
        </p:txBody>
      </p:sp>
      <p:cxnSp>
        <p:nvCxnSpPr>
          <p:cNvPr id="244" name="Google Shape;244;p25"/>
          <p:cNvCxnSpPr/>
          <p:nvPr/>
        </p:nvCxnSpPr>
        <p:spPr>
          <a:xfrm flipH="1" rot="10800000">
            <a:off x="601250" y="4528200"/>
            <a:ext cx="6317700" cy="117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0" st="0"/>
                                            </p:txEl>
                                          </p:spTgt>
                                        </p:tgtEl>
                                        <p:attrNameLst>
                                          <p:attrName>style.visibility</p:attrName>
                                        </p:attrNameLst>
                                      </p:cBhvr>
                                      <p:to>
                                        <p:strVal val="visible"/>
                                      </p:to>
                                    </p:set>
                                    <p:animEffect filter="fade" transition="in">
                                      <p:cBhvr>
                                        <p:cTn dur="1000"/>
                                        <p:tgtEl>
                                          <p:spTgt spid="2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1" st="1"/>
                                            </p:txEl>
                                          </p:spTgt>
                                        </p:tgtEl>
                                        <p:attrNameLst>
                                          <p:attrName>style.visibility</p:attrName>
                                        </p:attrNameLst>
                                      </p:cBhvr>
                                      <p:to>
                                        <p:strVal val="visible"/>
                                      </p:to>
                                    </p:set>
                                    <p:animEffect filter="fade" transition="in">
                                      <p:cBhvr>
                                        <p:cTn dur="1000"/>
                                        <p:tgtEl>
                                          <p:spTgt spid="2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2" st="2"/>
                                            </p:txEl>
                                          </p:spTgt>
                                        </p:tgtEl>
                                        <p:attrNameLst>
                                          <p:attrName>style.visibility</p:attrName>
                                        </p:attrNameLst>
                                      </p:cBhvr>
                                      <p:to>
                                        <p:strVal val="visible"/>
                                      </p:to>
                                    </p:set>
                                    <p:animEffect filter="fade" transition="in">
                                      <p:cBhvr>
                                        <p:cTn dur="1000"/>
                                        <p:tgtEl>
                                          <p:spTgt spid="2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3" st="3"/>
                                            </p:txEl>
                                          </p:spTgt>
                                        </p:tgtEl>
                                        <p:attrNameLst>
                                          <p:attrName>style.visibility</p:attrName>
                                        </p:attrNameLst>
                                      </p:cBhvr>
                                      <p:to>
                                        <p:strVal val="visible"/>
                                      </p:to>
                                    </p:set>
                                    <p:animEffect filter="fade" transition="in">
                                      <p:cBhvr>
                                        <p:cTn dur="1000"/>
                                        <p:tgtEl>
                                          <p:spTgt spid="2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4" st="4"/>
                                            </p:txEl>
                                          </p:spTgt>
                                        </p:tgtEl>
                                        <p:attrNameLst>
                                          <p:attrName>style.visibility</p:attrName>
                                        </p:attrNameLst>
                                      </p:cBhvr>
                                      <p:to>
                                        <p:strVal val="visible"/>
                                      </p:to>
                                    </p:set>
                                    <p:animEffect filter="fade" transition="in">
                                      <p:cBhvr>
                                        <p:cTn dur="1000"/>
                                        <p:tgtEl>
                                          <p:spTgt spid="24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5" st="5"/>
                                            </p:txEl>
                                          </p:spTgt>
                                        </p:tgtEl>
                                        <p:attrNameLst>
                                          <p:attrName>style.visibility</p:attrName>
                                        </p:attrNameLst>
                                      </p:cBhvr>
                                      <p:to>
                                        <p:strVal val="visible"/>
                                      </p:to>
                                    </p:set>
                                    <p:animEffect filter="fade" transition="in">
                                      <p:cBhvr>
                                        <p:cTn dur="1000"/>
                                        <p:tgtEl>
                                          <p:spTgt spid="24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6" st="6"/>
                                            </p:txEl>
                                          </p:spTgt>
                                        </p:tgtEl>
                                        <p:attrNameLst>
                                          <p:attrName>style.visibility</p:attrName>
                                        </p:attrNameLst>
                                      </p:cBhvr>
                                      <p:to>
                                        <p:strVal val="visible"/>
                                      </p:to>
                                    </p:set>
                                    <p:animEffect filter="fade" transition="in">
                                      <p:cBhvr>
                                        <p:cTn dur="1000"/>
                                        <p:tgtEl>
                                          <p:spTgt spid="24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7" st="7"/>
                                            </p:txEl>
                                          </p:spTgt>
                                        </p:tgtEl>
                                        <p:attrNameLst>
                                          <p:attrName>style.visibility</p:attrName>
                                        </p:attrNameLst>
                                      </p:cBhvr>
                                      <p:to>
                                        <p:strVal val="visible"/>
                                      </p:to>
                                    </p:set>
                                    <p:animEffect filter="fade" transition="in">
                                      <p:cBhvr>
                                        <p:cTn dur="1000"/>
                                        <p:tgtEl>
                                          <p:spTgt spid="24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8" st="8"/>
                                            </p:txEl>
                                          </p:spTgt>
                                        </p:tgtEl>
                                        <p:attrNameLst>
                                          <p:attrName>style.visibility</p:attrName>
                                        </p:attrNameLst>
                                      </p:cBhvr>
                                      <p:to>
                                        <p:strVal val="visible"/>
                                      </p:to>
                                    </p:set>
                                    <p:animEffect filter="fade" transition="in">
                                      <p:cBhvr>
                                        <p:cTn dur="1000"/>
                                        <p:tgtEl>
                                          <p:spTgt spid="24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9" st="9"/>
                                            </p:txEl>
                                          </p:spTgt>
                                        </p:tgtEl>
                                        <p:attrNameLst>
                                          <p:attrName>style.visibility</p:attrName>
                                        </p:attrNameLst>
                                      </p:cBhvr>
                                      <p:to>
                                        <p:strVal val="visible"/>
                                      </p:to>
                                    </p:set>
                                    <p:animEffect filter="fade" transition="in">
                                      <p:cBhvr>
                                        <p:cTn dur="1000"/>
                                        <p:tgtEl>
                                          <p:spTgt spid="24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6"/>
          <p:cNvSpPr txBox="1"/>
          <p:nvPr>
            <p:ph idx="1" type="body"/>
          </p:nvPr>
        </p:nvSpPr>
        <p:spPr>
          <a:xfrm>
            <a:off x="163550" y="367475"/>
            <a:ext cx="8769900" cy="639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fr" sz="2200">
                <a:solidFill>
                  <a:schemeClr val="lt1"/>
                </a:solidFill>
                <a:latin typeface="Arial"/>
                <a:ea typeface="Arial"/>
                <a:cs typeface="Arial"/>
                <a:sym typeface="Arial"/>
              </a:rPr>
              <a:t>III - Changements significatifs ? </a:t>
            </a:r>
            <a:endParaRPr sz="2200">
              <a:solidFill>
                <a:srgbClr val="FFFFFF"/>
              </a:solidFill>
              <a:latin typeface="Arial"/>
              <a:ea typeface="Arial"/>
              <a:cs typeface="Arial"/>
              <a:sym typeface="Arial"/>
            </a:endParaRPr>
          </a:p>
          <a:p>
            <a:pPr indent="0" lvl="0" marL="0" rtl="0" algn="ctr">
              <a:lnSpc>
                <a:spcPct val="100000"/>
              </a:lnSpc>
              <a:spcBef>
                <a:spcPts val="0"/>
              </a:spcBef>
              <a:spcAft>
                <a:spcPts val="0"/>
              </a:spcAft>
              <a:buNone/>
            </a:pPr>
            <a:r>
              <a:t/>
            </a:r>
            <a:endParaRPr sz="1400">
              <a:solidFill>
                <a:schemeClr val="lt1"/>
              </a:solidFill>
              <a:latin typeface="Arial"/>
              <a:ea typeface="Arial"/>
              <a:cs typeface="Arial"/>
              <a:sym typeface="Arial"/>
            </a:endParaRPr>
          </a:p>
          <a:p>
            <a:pPr indent="0" lvl="0" marL="0" rtl="0" algn="l">
              <a:spcBef>
                <a:spcPts val="0"/>
              </a:spcBef>
              <a:spcAft>
                <a:spcPts val="1200"/>
              </a:spcAft>
              <a:buNone/>
            </a:pPr>
            <a:r>
              <a:t/>
            </a:r>
            <a:endParaRPr/>
          </a:p>
        </p:txBody>
      </p:sp>
      <p:cxnSp>
        <p:nvCxnSpPr>
          <p:cNvPr id="250" name="Google Shape;250;p26"/>
          <p:cNvCxnSpPr/>
          <p:nvPr/>
        </p:nvCxnSpPr>
        <p:spPr>
          <a:xfrm>
            <a:off x="389525" y="1060975"/>
            <a:ext cx="8447100" cy="0"/>
          </a:xfrm>
          <a:prstGeom prst="straightConnector1">
            <a:avLst/>
          </a:prstGeom>
          <a:noFill/>
          <a:ln cap="flat" cmpd="sng" w="19050">
            <a:solidFill>
              <a:srgbClr val="FFFFFF"/>
            </a:solidFill>
            <a:prstDash val="solid"/>
            <a:round/>
            <a:headEnd len="med" w="med" type="none"/>
            <a:tailEnd len="med" w="med" type="none"/>
          </a:ln>
        </p:spPr>
      </p:cxnSp>
      <p:sp>
        <p:nvSpPr>
          <p:cNvPr id="251" name="Google Shape;251;p26"/>
          <p:cNvSpPr txBox="1"/>
          <p:nvPr/>
        </p:nvSpPr>
        <p:spPr>
          <a:xfrm>
            <a:off x="386250" y="1330000"/>
            <a:ext cx="83715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a:solidFill>
                  <a:schemeClr val="lt1"/>
                </a:solidFill>
              </a:rPr>
              <a:t>E</a:t>
            </a:r>
            <a:r>
              <a:rPr lang="fr">
                <a:solidFill>
                  <a:srgbClr val="FFFFFF"/>
                </a:solidFill>
              </a:rPr>
              <a:t>ntre la période 2013-2017 et les trois premiers mois de 2018, est-ce que l’on peut dire que </a:t>
            </a:r>
            <a:r>
              <a:rPr b="1" lang="fr">
                <a:solidFill>
                  <a:srgbClr val="FFFFFF"/>
                </a:solidFill>
              </a:rPr>
              <a:t>les valeurs moyennes des variables dans V</a:t>
            </a:r>
            <a:r>
              <a:rPr lang="fr">
                <a:solidFill>
                  <a:srgbClr val="FFFFFF"/>
                </a:solidFill>
              </a:rPr>
              <a:t> ont significativement changé par rapport au passé ?</a:t>
            </a:r>
            <a:endParaRPr>
              <a:latin typeface="Roboto"/>
              <a:ea typeface="Roboto"/>
              <a:cs typeface="Roboto"/>
              <a:sym typeface="Roboto"/>
            </a:endParaRPr>
          </a:p>
        </p:txBody>
      </p:sp>
      <p:pic>
        <p:nvPicPr>
          <p:cNvPr id="252" name="Google Shape;252;p26"/>
          <p:cNvPicPr preferRelativeResize="0"/>
          <p:nvPr/>
        </p:nvPicPr>
        <p:blipFill>
          <a:blip r:embed="rId3">
            <a:alphaModFix/>
          </a:blip>
          <a:stretch>
            <a:fillRect/>
          </a:stretch>
        </p:blipFill>
        <p:spPr>
          <a:xfrm>
            <a:off x="2286000" y="2268525"/>
            <a:ext cx="4572000" cy="2638425"/>
          </a:xfrm>
          <a:prstGeom prst="rect">
            <a:avLst/>
          </a:prstGeom>
          <a:noFill/>
          <a:ln cap="flat" cmpd="sng" w="12700">
            <a:solidFill>
              <a:srgbClr val="000000"/>
            </a:solidFill>
            <a:prstDash val="solid"/>
            <a:miter lim="8000"/>
            <a:headEnd len="sm" w="sm" type="none"/>
            <a:tailEnd len="sm" w="sm" type="none"/>
          </a:ln>
        </p:spPr>
      </p:pic>
      <p:sp>
        <p:nvSpPr>
          <p:cNvPr id="253" name="Google Shape;253;p26"/>
          <p:cNvSpPr/>
          <p:nvPr/>
        </p:nvSpPr>
        <p:spPr>
          <a:xfrm>
            <a:off x="2229550" y="2214625"/>
            <a:ext cx="957600" cy="2776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26"/>
          <p:cNvPicPr preferRelativeResize="0"/>
          <p:nvPr/>
        </p:nvPicPr>
        <p:blipFill>
          <a:blip r:embed="rId4">
            <a:alphaModFix/>
          </a:blip>
          <a:stretch>
            <a:fillRect/>
          </a:stretch>
        </p:blipFill>
        <p:spPr>
          <a:xfrm>
            <a:off x="1637000" y="2011925"/>
            <a:ext cx="5813114" cy="2978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7"/>
          <p:cNvSpPr txBox="1"/>
          <p:nvPr>
            <p:ph idx="1" type="body"/>
          </p:nvPr>
        </p:nvSpPr>
        <p:spPr>
          <a:xfrm>
            <a:off x="163550" y="367475"/>
            <a:ext cx="8769900" cy="639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fr" sz="2200">
                <a:solidFill>
                  <a:schemeClr val="lt1"/>
                </a:solidFill>
                <a:latin typeface="Arial"/>
                <a:ea typeface="Arial"/>
                <a:cs typeface="Arial"/>
                <a:sym typeface="Arial"/>
              </a:rPr>
              <a:t>III - Changements significatifs ? </a:t>
            </a:r>
            <a:endParaRPr sz="2200">
              <a:solidFill>
                <a:srgbClr val="FFFFFF"/>
              </a:solidFill>
              <a:latin typeface="Arial"/>
              <a:ea typeface="Arial"/>
              <a:cs typeface="Arial"/>
              <a:sym typeface="Arial"/>
            </a:endParaRPr>
          </a:p>
          <a:p>
            <a:pPr indent="0" lvl="0" marL="0" rtl="0" algn="ctr">
              <a:lnSpc>
                <a:spcPct val="100000"/>
              </a:lnSpc>
              <a:spcBef>
                <a:spcPts val="0"/>
              </a:spcBef>
              <a:spcAft>
                <a:spcPts val="0"/>
              </a:spcAft>
              <a:buNone/>
            </a:pPr>
            <a:r>
              <a:t/>
            </a:r>
            <a:endParaRPr sz="1400">
              <a:solidFill>
                <a:schemeClr val="lt1"/>
              </a:solidFill>
              <a:latin typeface="Arial"/>
              <a:ea typeface="Arial"/>
              <a:cs typeface="Arial"/>
              <a:sym typeface="Arial"/>
            </a:endParaRPr>
          </a:p>
          <a:p>
            <a:pPr indent="0" lvl="0" marL="0" rtl="0" algn="l">
              <a:spcBef>
                <a:spcPts val="0"/>
              </a:spcBef>
              <a:spcAft>
                <a:spcPts val="1200"/>
              </a:spcAft>
              <a:buNone/>
            </a:pPr>
            <a:r>
              <a:t/>
            </a:r>
            <a:endParaRPr/>
          </a:p>
        </p:txBody>
      </p:sp>
      <p:cxnSp>
        <p:nvCxnSpPr>
          <p:cNvPr id="260" name="Google Shape;260;p27"/>
          <p:cNvCxnSpPr/>
          <p:nvPr/>
        </p:nvCxnSpPr>
        <p:spPr>
          <a:xfrm>
            <a:off x="389525" y="1060975"/>
            <a:ext cx="8447100" cy="0"/>
          </a:xfrm>
          <a:prstGeom prst="straightConnector1">
            <a:avLst/>
          </a:prstGeom>
          <a:noFill/>
          <a:ln cap="flat" cmpd="sng" w="19050">
            <a:solidFill>
              <a:srgbClr val="FFFFFF"/>
            </a:solidFill>
            <a:prstDash val="solid"/>
            <a:round/>
            <a:headEnd len="med" w="med" type="none"/>
            <a:tailEnd len="med" w="med" type="none"/>
          </a:ln>
        </p:spPr>
      </p:cxnSp>
      <p:sp>
        <p:nvSpPr>
          <p:cNvPr id="261" name="Google Shape;261;p27"/>
          <p:cNvSpPr txBox="1"/>
          <p:nvPr/>
        </p:nvSpPr>
        <p:spPr>
          <a:xfrm>
            <a:off x="1045925" y="1577475"/>
            <a:ext cx="2205900" cy="994200"/>
          </a:xfrm>
          <a:prstGeom prst="rect">
            <a:avLst/>
          </a:prstGeom>
          <a:noFill/>
          <a:ln cap="flat" cmpd="sng" w="19050">
            <a:solidFill>
              <a:srgbClr val="FFFFFF"/>
            </a:solidFill>
            <a:prstDash val="solid"/>
            <a:round/>
            <a:headEnd len="sm" w="sm" type="none"/>
            <a:tailEnd len="sm" w="sm" type="none"/>
          </a:ln>
        </p:spPr>
        <p:txBody>
          <a:bodyPr anchorCtr="0" anchor="b" bIns="91425" lIns="91425" spcFirstLastPara="1" rIns="91425" wrap="square" tIns="91425">
            <a:normAutofit/>
          </a:bodyPr>
          <a:lstStyle/>
          <a:p>
            <a:pPr indent="0" lvl="0" marL="0" rtl="0" algn="just">
              <a:lnSpc>
                <a:spcPct val="115000"/>
              </a:lnSpc>
              <a:spcBef>
                <a:spcPts val="0"/>
              </a:spcBef>
              <a:spcAft>
                <a:spcPts val="0"/>
              </a:spcAft>
              <a:buNone/>
            </a:pPr>
            <a:r>
              <a:rPr lang="fr" sz="1200">
                <a:solidFill>
                  <a:srgbClr val="FFFFFF"/>
                </a:solidFill>
              </a:rPr>
              <a:t>Moyennes des variables significativement différentes ? </a:t>
            </a:r>
            <a:endParaRPr sz="1200">
              <a:solidFill>
                <a:srgbClr val="FFFFFF"/>
              </a:solidFill>
            </a:endParaRPr>
          </a:p>
          <a:p>
            <a:pPr indent="0" lvl="0" marL="0" rtl="0" algn="l">
              <a:spcBef>
                <a:spcPts val="0"/>
              </a:spcBef>
              <a:spcAft>
                <a:spcPts val="0"/>
              </a:spcAft>
              <a:buNone/>
            </a:pPr>
            <a:r>
              <a:t/>
            </a:r>
            <a:endParaRPr>
              <a:latin typeface="Roboto"/>
              <a:ea typeface="Roboto"/>
              <a:cs typeface="Roboto"/>
              <a:sym typeface="Roboto"/>
            </a:endParaRPr>
          </a:p>
        </p:txBody>
      </p:sp>
      <p:cxnSp>
        <p:nvCxnSpPr>
          <p:cNvPr id="262" name="Google Shape;262;p27"/>
          <p:cNvCxnSpPr>
            <a:stCxn id="261" idx="3"/>
          </p:cNvCxnSpPr>
          <p:nvPr/>
        </p:nvCxnSpPr>
        <p:spPr>
          <a:xfrm flipH="1" rot="10800000">
            <a:off x="3251825" y="2072475"/>
            <a:ext cx="1689300" cy="2100"/>
          </a:xfrm>
          <a:prstGeom prst="straightConnector1">
            <a:avLst/>
          </a:prstGeom>
          <a:noFill/>
          <a:ln cap="flat" cmpd="sng" w="28575">
            <a:solidFill>
              <a:srgbClr val="FFFFFF"/>
            </a:solidFill>
            <a:prstDash val="solid"/>
            <a:round/>
            <a:headEnd len="med" w="med" type="none"/>
            <a:tailEnd len="med" w="med" type="triangle"/>
          </a:ln>
        </p:spPr>
      </p:cxnSp>
      <p:sp>
        <p:nvSpPr>
          <p:cNvPr id="263" name="Google Shape;263;p27"/>
          <p:cNvSpPr txBox="1"/>
          <p:nvPr/>
        </p:nvSpPr>
        <p:spPr>
          <a:xfrm>
            <a:off x="4941125" y="1652800"/>
            <a:ext cx="2205900" cy="918900"/>
          </a:xfrm>
          <a:prstGeom prst="rect">
            <a:avLst/>
          </a:prstGeom>
          <a:noFill/>
          <a:ln cap="flat" cmpd="sng" w="19050">
            <a:solidFill>
              <a:srgbClr val="FFFFFF"/>
            </a:solidFill>
            <a:prstDash val="solid"/>
            <a:round/>
            <a:headEnd len="sm" w="sm" type="none"/>
            <a:tailEnd len="sm" w="sm" type="none"/>
          </a:ln>
        </p:spPr>
        <p:txBody>
          <a:bodyPr anchorCtr="0" anchor="b" bIns="91425" lIns="91425" spcFirstLastPara="1" rIns="91425" wrap="square" tIns="91425">
            <a:normAutofit/>
          </a:bodyPr>
          <a:lstStyle/>
          <a:p>
            <a:pPr indent="0" lvl="0" marL="0" rtl="0" algn="ctr">
              <a:lnSpc>
                <a:spcPct val="115000"/>
              </a:lnSpc>
              <a:spcBef>
                <a:spcPts val="0"/>
              </a:spcBef>
              <a:spcAft>
                <a:spcPts val="0"/>
              </a:spcAft>
              <a:buNone/>
            </a:pPr>
            <a:r>
              <a:rPr lang="fr" sz="1200">
                <a:solidFill>
                  <a:srgbClr val="FFFFFF"/>
                </a:solidFill>
              </a:rPr>
              <a:t>TEST DE STUDENT </a:t>
            </a:r>
            <a:r>
              <a:rPr lang="fr" sz="1200">
                <a:solidFill>
                  <a:srgbClr val="FFFFFF"/>
                </a:solidFill>
              </a:rPr>
              <a:t> </a:t>
            </a:r>
            <a:endParaRPr sz="1200">
              <a:solidFill>
                <a:srgbClr val="FFFFFF"/>
              </a:solidFill>
            </a:endParaRPr>
          </a:p>
          <a:p>
            <a:pPr indent="0" lvl="0" marL="0" rtl="0" algn="l">
              <a:spcBef>
                <a:spcPts val="0"/>
              </a:spcBef>
              <a:spcAft>
                <a:spcPts val="0"/>
              </a:spcAft>
              <a:buNone/>
            </a:pPr>
            <a:r>
              <a:t/>
            </a:r>
            <a:endParaRPr>
              <a:latin typeface="Roboto"/>
              <a:ea typeface="Roboto"/>
              <a:cs typeface="Roboto"/>
              <a:sym typeface="Roboto"/>
            </a:endParaRPr>
          </a:p>
        </p:txBody>
      </p:sp>
      <p:pic>
        <p:nvPicPr>
          <p:cNvPr id="264" name="Google Shape;264;p27"/>
          <p:cNvPicPr preferRelativeResize="0"/>
          <p:nvPr/>
        </p:nvPicPr>
        <p:blipFill>
          <a:blip r:embed="rId3">
            <a:alphaModFix/>
          </a:blip>
          <a:stretch>
            <a:fillRect/>
          </a:stretch>
        </p:blipFill>
        <p:spPr>
          <a:xfrm>
            <a:off x="2573638" y="2838575"/>
            <a:ext cx="3045675" cy="2030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8"/>
          <p:cNvSpPr txBox="1"/>
          <p:nvPr>
            <p:ph idx="1" type="body"/>
          </p:nvPr>
        </p:nvSpPr>
        <p:spPr>
          <a:xfrm>
            <a:off x="163550" y="367475"/>
            <a:ext cx="8769900" cy="639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fr" sz="2200">
                <a:solidFill>
                  <a:schemeClr val="lt1"/>
                </a:solidFill>
                <a:latin typeface="Arial"/>
                <a:ea typeface="Arial"/>
                <a:cs typeface="Arial"/>
                <a:sym typeface="Arial"/>
              </a:rPr>
              <a:t>III - Changements significatifs ? </a:t>
            </a:r>
            <a:endParaRPr sz="2200">
              <a:solidFill>
                <a:srgbClr val="FFFFFF"/>
              </a:solidFill>
              <a:latin typeface="Arial"/>
              <a:ea typeface="Arial"/>
              <a:cs typeface="Arial"/>
              <a:sym typeface="Arial"/>
            </a:endParaRPr>
          </a:p>
          <a:p>
            <a:pPr indent="0" lvl="0" marL="0" rtl="0" algn="ctr">
              <a:lnSpc>
                <a:spcPct val="100000"/>
              </a:lnSpc>
              <a:spcBef>
                <a:spcPts val="0"/>
              </a:spcBef>
              <a:spcAft>
                <a:spcPts val="0"/>
              </a:spcAft>
              <a:buNone/>
            </a:pPr>
            <a:r>
              <a:t/>
            </a:r>
            <a:endParaRPr sz="1400">
              <a:solidFill>
                <a:schemeClr val="lt1"/>
              </a:solidFill>
              <a:latin typeface="Arial"/>
              <a:ea typeface="Arial"/>
              <a:cs typeface="Arial"/>
              <a:sym typeface="Arial"/>
            </a:endParaRPr>
          </a:p>
          <a:p>
            <a:pPr indent="0" lvl="0" marL="0" rtl="0" algn="l">
              <a:spcBef>
                <a:spcPts val="0"/>
              </a:spcBef>
              <a:spcAft>
                <a:spcPts val="1200"/>
              </a:spcAft>
              <a:buNone/>
            </a:pPr>
            <a:r>
              <a:t/>
            </a:r>
            <a:endParaRPr/>
          </a:p>
        </p:txBody>
      </p:sp>
      <p:cxnSp>
        <p:nvCxnSpPr>
          <p:cNvPr id="270" name="Google Shape;270;p28"/>
          <p:cNvCxnSpPr/>
          <p:nvPr/>
        </p:nvCxnSpPr>
        <p:spPr>
          <a:xfrm>
            <a:off x="389525" y="1060975"/>
            <a:ext cx="8447100" cy="0"/>
          </a:xfrm>
          <a:prstGeom prst="straightConnector1">
            <a:avLst/>
          </a:prstGeom>
          <a:noFill/>
          <a:ln cap="flat" cmpd="sng" w="19050">
            <a:solidFill>
              <a:srgbClr val="FFFFFF"/>
            </a:solidFill>
            <a:prstDash val="solid"/>
            <a:round/>
            <a:headEnd len="med" w="med" type="none"/>
            <a:tailEnd len="med" w="med" type="none"/>
          </a:ln>
        </p:spPr>
      </p:cxnSp>
      <p:sp>
        <p:nvSpPr>
          <p:cNvPr id="271" name="Google Shape;271;p28"/>
          <p:cNvSpPr txBox="1"/>
          <p:nvPr/>
        </p:nvSpPr>
        <p:spPr>
          <a:xfrm>
            <a:off x="163550" y="1430650"/>
            <a:ext cx="1787100" cy="1462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200">
              <a:solidFill>
                <a:srgbClr val="FFFFFF"/>
              </a:solidFill>
            </a:endParaRPr>
          </a:p>
          <a:p>
            <a:pPr indent="0" lvl="0" marL="0" rtl="0" algn="just">
              <a:lnSpc>
                <a:spcPct val="115000"/>
              </a:lnSpc>
              <a:spcBef>
                <a:spcPts val="0"/>
              </a:spcBef>
              <a:spcAft>
                <a:spcPts val="0"/>
              </a:spcAft>
              <a:buNone/>
            </a:pPr>
            <a:r>
              <a:rPr lang="fr" sz="1200">
                <a:solidFill>
                  <a:srgbClr val="FFFFFF"/>
                </a:solidFill>
              </a:rPr>
              <a:t>Echantillon → janvier à mars 2018</a:t>
            </a:r>
            <a:endParaRPr sz="1200">
              <a:solidFill>
                <a:srgbClr val="FFFFFF"/>
              </a:solidFill>
            </a:endParaRPr>
          </a:p>
          <a:p>
            <a:pPr indent="0" lvl="0" marL="0" rtl="0" algn="just">
              <a:lnSpc>
                <a:spcPct val="115000"/>
              </a:lnSpc>
              <a:spcBef>
                <a:spcPts val="0"/>
              </a:spcBef>
              <a:spcAft>
                <a:spcPts val="0"/>
              </a:spcAft>
              <a:buNone/>
            </a:pPr>
            <a:r>
              <a:t/>
            </a:r>
            <a:endParaRPr sz="1200">
              <a:solidFill>
                <a:srgbClr val="FFFFFF"/>
              </a:solidFill>
            </a:endParaRPr>
          </a:p>
          <a:p>
            <a:pPr indent="0" lvl="0" marL="0" rtl="0" algn="just">
              <a:lnSpc>
                <a:spcPct val="115000"/>
              </a:lnSpc>
              <a:spcBef>
                <a:spcPts val="0"/>
              </a:spcBef>
              <a:spcAft>
                <a:spcPts val="0"/>
              </a:spcAft>
              <a:buNone/>
            </a:pPr>
            <a:r>
              <a:rPr lang="fr" sz="1200">
                <a:solidFill>
                  <a:srgbClr val="FFFFFF"/>
                </a:solidFill>
              </a:rPr>
              <a:t>Mean → 2013 à 2017</a:t>
            </a:r>
            <a:endParaRPr sz="1200">
              <a:solidFill>
                <a:srgbClr val="FFFFFF"/>
              </a:solidFill>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p:txBody>
      </p:sp>
      <p:pic>
        <p:nvPicPr>
          <p:cNvPr id="272" name="Google Shape;272;p28"/>
          <p:cNvPicPr preferRelativeResize="0"/>
          <p:nvPr/>
        </p:nvPicPr>
        <p:blipFill>
          <a:blip r:embed="rId3">
            <a:alphaModFix/>
          </a:blip>
          <a:stretch>
            <a:fillRect/>
          </a:stretch>
        </p:blipFill>
        <p:spPr>
          <a:xfrm>
            <a:off x="2090574" y="1430650"/>
            <a:ext cx="6551449" cy="1482375"/>
          </a:xfrm>
          <a:prstGeom prst="rect">
            <a:avLst/>
          </a:prstGeom>
          <a:noFill/>
          <a:ln>
            <a:noFill/>
          </a:ln>
        </p:spPr>
      </p:pic>
      <p:pic>
        <p:nvPicPr>
          <p:cNvPr id="273" name="Google Shape;273;p28"/>
          <p:cNvPicPr preferRelativeResize="0"/>
          <p:nvPr/>
        </p:nvPicPr>
        <p:blipFill>
          <a:blip r:embed="rId4">
            <a:alphaModFix/>
          </a:blip>
          <a:stretch>
            <a:fillRect/>
          </a:stretch>
        </p:blipFill>
        <p:spPr>
          <a:xfrm>
            <a:off x="464450" y="3282700"/>
            <a:ext cx="7981950" cy="1390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9"/>
          <p:cNvSpPr txBox="1"/>
          <p:nvPr>
            <p:ph idx="1" type="body"/>
          </p:nvPr>
        </p:nvSpPr>
        <p:spPr>
          <a:xfrm>
            <a:off x="163550" y="367475"/>
            <a:ext cx="8769900" cy="639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fr" sz="2200">
                <a:solidFill>
                  <a:schemeClr val="lt1"/>
                </a:solidFill>
                <a:latin typeface="Arial"/>
                <a:ea typeface="Arial"/>
                <a:cs typeface="Arial"/>
                <a:sym typeface="Arial"/>
              </a:rPr>
              <a:t>III - Changements significatifs ? </a:t>
            </a:r>
            <a:endParaRPr sz="2200">
              <a:solidFill>
                <a:srgbClr val="FFFFFF"/>
              </a:solidFill>
              <a:latin typeface="Arial"/>
              <a:ea typeface="Arial"/>
              <a:cs typeface="Arial"/>
              <a:sym typeface="Arial"/>
            </a:endParaRPr>
          </a:p>
          <a:p>
            <a:pPr indent="0" lvl="0" marL="0" rtl="0" algn="ctr">
              <a:lnSpc>
                <a:spcPct val="100000"/>
              </a:lnSpc>
              <a:spcBef>
                <a:spcPts val="0"/>
              </a:spcBef>
              <a:spcAft>
                <a:spcPts val="0"/>
              </a:spcAft>
              <a:buNone/>
            </a:pPr>
            <a:r>
              <a:t/>
            </a:r>
            <a:endParaRPr sz="1400">
              <a:solidFill>
                <a:schemeClr val="lt1"/>
              </a:solidFill>
              <a:latin typeface="Arial"/>
              <a:ea typeface="Arial"/>
              <a:cs typeface="Arial"/>
              <a:sym typeface="Arial"/>
            </a:endParaRPr>
          </a:p>
          <a:p>
            <a:pPr indent="0" lvl="0" marL="0" rtl="0" algn="l">
              <a:spcBef>
                <a:spcPts val="0"/>
              </a:spcBef>
              <a:spcAft>
                <a:spcPts val="1200"/>
              </a:spcAft>
              <a:buNone/>
            </a:pPr>
            <a:r>
              <a:t/>
            </a:r>
            <a:endParaRPr/>
          </a:p>
        </p:txBody>
      </p:sp>
      <p:cxnSp>
        <p:nvCxnSpPr>
          <p:cNvPr id="279" name="Google Shape;279;p29"/>
          <p:cNvCxnSpPr/>
          <p:nvPr/>
        </p:nvCxnSpPr>
        <p:spPr>
          <a:xfrm>
            <a:off x="389525" y="1060975"/>
            <a:ext cx="8447100" cy="0"/>
          </a:xfrm>
          <a:prstGeom prst="straightConnector1">
            <a:avLst/>
          </a:prstGeom>
          <a:noFill/>
          <a:ln cap="flat" cmpd="sng" w="19050">
            <a:solidFill>
              <a:srgbClr val="FFFFFF"/>
            </a:solidFill>
            <a:prstDash val="solid"/>
            <a:round/>
            <a:headEnd len="med" w="med" type="none"/>
            <a:tailEnd len="med" w="med" type="none"/>
          </a:ln>
        </p:spPr>
      </p:cxnSp>
      <p:pic>
        <p:nvPicPr>
          <p:cNvPr id="280" name="Google Shape;280;p29"/>
          <p:cNvPicPr preferRelativeResize="0"/>
          <p:nvPr/>
        </p:nvPicPr>
        <p:blipFill>
          <a:blip r:embed="rId3">
            <a:alphaModFix/>
          </a:blip>
          <a:stretch>
            <a:fillRect/>
          </a:stretch>
        </p:blipFill>
        <p:spPr>
          <a:xfrm>
            <a:off x="509250" y="1380850"/>
            <a:ext cx="5924550" cy="2143125"/>
          </a:xfrm>
          <a:prstGeom prst="rect">
            <a:avLst/>
          </a:prstGeom>
          <a:noFill/>
          <a:ln cap="flat" cmpd="sng" w="12700">
            <a:solidFill>
              <a:srgbClr val="000000"/>
            </a:solidFill>
            <a:prstDash val="solid"/>
            <a:miter lim="8000"/>
            <a:headEnd len="sm" w="sm" type="none"/>
            <a:tailEnd len="sm" w="sm" type="none"/>
          </a:ln>
        </p:spPr>
      </p:pic>
      <p:pic>
        <p:nvPicPr>
          <p:cNvPr id="281" name="Google Shape;281;p29"/>
          <p:cNvPicPr preferRelativeResize="0"/>
          <p:nvPr/>
        </p:nvPicPr>
        <p:blipFill>
          <a:blip r:embed="rId4">
            <a:alphaModFix/>
          </a:blip>
          <a:stretch>
            <a:fillRect/>
          </a:stretch>
        </p:blipFill>
        <p:spPr>
          <a:xfrm>
            <a:off x="2369450" y="2225900"/>
            <a:ext cx="6627451" cy="2420050"/>
          </a:xfrm>
          <a:prstGeom prst="rect">
            <a:avLst/>
          </a:prstGeom>
          <a:noFill/>
          <a:ln>
            <a:noFill/>
          </a:ln>
        </p:spPr>
      </p:pic>
      <p:pic>
        <p:nvPicPr>
          <p:cNvPr id="282" name="Google Shape;282;p29"/>
          <p:cNvPicPr preferRelativeResize="0"/>
          <p:nvPr/>
        </p:nvPicPr>
        <p:blipFill>
          <a:blip r:embed="rId5">
            <a:alphaModFix/>
          </a:blip>
          <a:stretch>
            <a:fillRect/>
          </a:stretch>
        </p:blipFill>
        <p:spPr>
          <a:xfrm>
            <a:off x="218700" y="1322650"/>
            <a:ext cx="8860901" cy="3379675"/>
          </a:xfrm>
          <a:prstGeom prst="rect">
            <a:avLst/>
          </a:prstGeom>
          <a:noFill/>
          <a:ln>
            <a:noFill/>
          </a:ln>
        </p:spPr>
      </p:pic>
      <p:sp>
        <p:nvSpPr>
          <p:cNvPr id="283" name="Google Shape;283;p29"/>
          <p:cNvSpPr/>
          <p:nvPr/>
        </p:nvSpPr>
        <p:spPr>
          <a:xfrm>
            <a:off x="592050" y="2713725"/>
            <a:ext cx="1433100" cy="214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p:nvPr/>
        </p:nvSpPr>
        <p:spPr>
          <a:xfrm>
            <a:off x="2118900" y="2713725"/>
            <a:ext cx="1085100" cy="214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p:nvPr/>
        </p:nvSpPr>
        <p:spPr>
          <a:xfrm>
            <a:off x="3297750" y="2646750"/>
            <a:ext cx="2317200" cy="281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a:off x="592050" y="3361725"/>
            <a:ext cx="3723600" cy="281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p:nvPr/>
        </p:nvSpPr>
        <p:spPr>
          <a:xfrm>
            <a:off x="1231725" y="4076625"/>
            <a:ext cx="2317200" cy="281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0"/>
          <p:cNvSpPr txBox="1"/>
          <p:nvPr>
            <p:ph idx="1" type="body"/>
          </p:nvPr>
        </p:nvSpPr>
        <p:spPr>
          <a:xfrm>
            <a:off x="163550" y="367475"/>
            <a:ext cx="8769900" cy="639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fr" sz="2200">
                <a:solidFill>
                  <a:schemeClr val="lt1"/>
                </a:solidFill>
                <a:latin typeface="Arial"/>
                <a:ea typeface="Arial"/>
                <a:cs typeface="Arial"/>
                <a:sym typeface="Arial"/>
              </a:rPr>
              <a:t>III - Changements significatifs ? </a:t>
            </a:r>
            <a:endParaRPr sz="2200">
              <a:solidFill>
                <a:srgbClr val="FFFFFF"/>
              </a:solidFill>
              <a:latin typeface="Arial"/>
              <a:ea typeface="Arial"/>
              <a:cs typeface="Arial"/>
              <a:sym typeface="Arial"/>
            </a:endParaRPr>
          </a:p>
          <a:p>
            <a:pPr indent="0" lvl="0" marL="0" rtl="0" algn="ctr">
              <a:lnSpc>
                <a:spcPct val="100000"/>
              </a:lnSpc>
              <a:spcBef>
                <a:spcPts val="0"/>
              </a:spcBef>
              <a:spcAft>
                <a:spcPts val="0"/>
              </a:spcAft>
              <a:buNone/>
            </a:pPr>
            <a:r>
              <a:t/>
            </a:r>
            <a:endParaRPr sz="1400">
              <a:solidFill>
                <a:schemeClr val="lt1"/>
              </a:solidFill>
              <a:latin typeface="Arial"/>
              <a:ea typeface="Arial"/>
              <a:cs typeface="Arial"/>
              <a:sym typeface="Arial"/>
            </a:endParaRPr>
          </a:p>
          <a:p>
            <a:pPr indent="0" lvl="0" marL="0" rtl="0" algn="l">
              <a:spcBef>
                <a:spcPts val="0"/>
              </a:spcBef>
              <a:spcAft>
                <a:spcPts val="1200"/>
              </a:spcAft>
              <a:buNone/>
            </a:pPr>
            <a:r>
              <a:t/>
            </a:r>
            <a:endParaRPr/>
          </a:p>
        </p:txBody>
      </p:sp>
      <p:cxnSp>
        <p:nvCxnSpPr>
          <p:cNvPr id="293" name="Google Shape;293;p30"/>
          <p:cNvCxnSpPr/>
          <p:nvPr/>
        </p:nvCxnSpPr>
        <p:spPr>
          <a:xfrm>
            <a:off x="389525" y="1060975"/>
            <a:ext cx="8447100" cy="0"/>
          </a:xfrm>
          <a:prstGeom prst="straightConnector1">
            <a:avLst/>
          </a:prstGeom>
          <a:noFill/>
          <a:ln cap="flat" cmpd="sng" w="19050">
            <a:solidFill>
              <a:srgbClr val="FFFFFF"/>
            </a:solidFill>
            <a:prstDash val="solid"/>
            <a:round/>
            <a:headEnd len="med" w="med" type="none"/>
            <a:tailEnd len="med" w="med" type="none"/>
          </a:ln>
        </p:spPr>
      </p:cxnSp>
      <p:pic>
        <p:nvPicPr>
          <p:cNvPr id="294" name="Google Shape;294;p30"/>
          <p:cNvPicPr preferRelativeResize="0"/>
          <p:nvPr/>
        </p:nvPicPr>
        <p:blipFill>
          <a:blip r:embed="rId3">
            <a:alphaModFix/>
          </a:blip>
          <a:stretch>
            <a:fillRect/>
          </a:stretch>
        </p:blipFill>
        <p:spPr>
          <a:xfrm>
            <a:off x="163538" y="1260100"/>
            <a:ext cx="6543675" cy="1885950"/>
          </a:xfrm>
          <a:prstGeom prst="rect">
            <a:avLst/>
          </a:prstGeom>
          <a:noFill/>
          <a:ln cap="flat" cmpd="sng" w="12700">
            <a:solidFill>
              <a:srgbClr val="000000"/>
            </a:solidFill>
            <a:prstDash val="solid"/>
            <a:miter lim="8000"/>
            <a:headEnd len="sm" w="sm" type="none"/>
            <a:tailEnd len="sm" w="sm" type="none"/>
          </a:ln>
        </p:spPr>
      </p:pic>
      <p:pic>
        <p:nvPicPr>
          <p:cNvPr id="295" name="Google Shape;295;p30"/>
          <p:cNvPicPr preferRelativeResize="0"/>
          <p:nvPr/>
        </p:nvPicPr>
        <p:blipFill>
          <a:blip r:embed="rId4">
            <a:alphaModFix/>
          </a:blip>
          <a:stretch>
            <a:fillRect/>
          </a:stretch>
        </p:blipFill>
        <p:spPr>
          <a:xfrm>
            <a:off x="4786900" y="1188650"/>
            <a:ext cx="3811675" cy="2258773"/>
          </a:xfrm>
          <a:prstGeom prst="rect">
            <a:avLst/>
          </a:prstGeom>
          <a:noFill/>
          <a:ln cap="flat" cmpd="sng" w="12700">
            <a:solidFill>
              <a:srgbClr val="000000"/>
            </a:solidFill>
            <a:prstDash val="solid"/>
            <a:miter lim="8000"/>
            <a:headEnd len="sm" w="sm" type="none"/>
            <a:tailEnd len="sm" w="sm" type="none"/>
          </a:ln>
        </p:spPr>
      </p:pic>
      <p:pic>
        <p:nvPicPr>
          <p:cNvPr id="296" name="Google Shape;296;p30"/>
          <p:cNvPicPr preferRelativeResize="0"/>
          <p:nvPr/>
        </p:nvPicPr>
        <p:blipFill>
          <a:blip r:embed="rId5">
            <a:alphaModFix/>
          </a:blip>
          <a:stretch>
            <a:fillRect/>
          </a:stretch>
        </p:blipFill>
        <p:spPr>
          <a:xfrm>
            <a:off x="163550" y="3575100"/>
            <a:ext cx="8447101" cy="1086444"/>
          </a:xfrm>
          <a:prstGeom prst="rect">
            <a:avLst/>
          </a:prstGeom>
          <a:noFill/>
          <a:ln cap="flat" cmpd="sng" w="12700">
            <a:solidFill>
              <a:srgbClr val="000000"/>
            </a:solidFill>
            <a:prstDash val="solid"/>
            <a:miter lim="8000"/>
            <a:headEnd len="sm" w="sm" type="none"/>
            <a:tailEnd len="sm" w="sm" type="none"/>
          </a:ln>
        </p:spPr>
      </p:pic>
      <p:sp>
        <p:nvSpPr>
          <p:cNvPr id="297" name="Google Shape;297;p30"/>
          <p:cNvSpPr/>
          <p:nvPr/>
        </p:nvSpPr>
        <p:spPr>
          <a:xfrm>
            <a:off x="96450" y="4388050"/>
            <a:ext cx="4299600" cy="402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1"/>
          <p:cNvSpPr txBox="1"/>
          <p:nvPr>
            <p:ph idx="1" type="body"/>
          </p:nvPr>
        </p:nvSpPr>
        <p:spPr>
          <a:xfrm>
            <a:off x="163550" y="367475"/>
            <a:ext cx="8769900" cy="639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fr" sz="2200">
                <a:solidFill>
                  <a:schemeClr val="lt1"/>
                </a:solidFill>
                <a:latin typeface="Arial"/>
                <a:ea typeface="Arial"/>
                <a:cs typeface="Arial"/>
                <a:sym typeface="Arial"/>
              </a:rPr>
              <a:t>III - Changements significatifs ? </a:t>
            </a:r>
            <a:endParaRPr sz="2200">
              <a:solidFill>
                <a:srgbClr val="FFFFFF"/>
              </a:solidFill>
              <a:latin typeface="Arial"/>
              <a:ea typeface="Arial"/>
              <a:cs typeface="Arial"/>
              <a:sym typeface="Arial"/>
            </a:endParaRPr>
          </a:p>
          <a:p>
            <a:pPr indent="0" lvl="0" marL="0" rtl="0" algn="ctr">
              <a:lnSpc>
                <a:spcPct val="100000"/>
              </a:lnSpc>
              <a:spcBef>
                <a:spcPts val="0"/>
              </a:spcBef>
              <a:spcAft>
                <a:spcPts val="0"/>
              </a:spcAft>
              <a:buNone/>
            </a:pPr>
            <a:r>
              <a:t/>
            </a:r>
            <a:endParaRPr sz="1400">
              <a:solidFill>
                <a:schemeClr val="lt1"/>
              </a:solidFill>
              <a:latin typeface="Arial"/>
              <a:ea typeface="Arial"/>
              <a:cs typeface="Arial"/>
              <a:sym typeface="Arial"/>
            </a:endParaRPr>
          </a:p>
          <a:p>
            <a:pPr indent="0" lvl="0" marL="0" rtl="0" algn="l">
              <a:spcBef>
                <a:spcPts val="0"/>
              </a:spcBef>
              <a:spcAft>
                <a:spcPts val="1200"/>
              </a:spcAft>
              <a:buNone/>
            </a:pPr>
            <a:r>
              <a:t/>
            </a:r>
            <a:endParaRPr/>
          </a:p>
        </p:txBody>
      </p:sp>
      <p:cxnSp>
        <p:nvCxnSpPr>
          <p:cNvPr id="303" name="Google Shape;303;p31"/>
          <p:cNvCxnSpPr/>
          <p:nvPr/>
        </p:nvCxnSpPr>
        <p:spPr>
          <a:xfrm>
            <a:off x="389525" y="1060975"/>
            <a:ext cx="8447100" cy="0"/>
          </a:xfrm>
          <a:prstGeom prst="straightConnector1">
            <a:avLst/>
          </a:prstGeom>
          <a:noFill/>
          <a:ln cap="flat" cmpd="sng" w="19050">
            <a:solidFill>
              <a:srgbClr val="FFFFFF"/>
            </a:solidFill>
            <a:prstDash val="solid"/>
            <a:round/>
            <a:headEnd len="med" w="med" type="none"/>
            <a:tailEnd len="med" w="med" type="none"/>
          </a:ln>
        </p:spPr>
      </p:cxnSp>
      <p:pic>
        <p:nvPicPr>
          <p:cNvPr id="304" name="Google Shape;304;p31"/>
          <p:cNvPicPr preferRelativeResize="0"/>
          <p:nvPr/>
        </p:nvPicPr>
        <p:blipFill>
          <a:blip r:embed="rId3">
            <a:alphaModFix/>
          </a:blip>
          <a:stretch>
            <a:fillRect/>
          </a:stretch>
        </p:blipFill>
        <p:spPr>
          <a:xfrm>
            <a:off x="2530263" y="1347000"/>
            <a:ext cx="4165625" cy="3201775"/>
          </a:xfrm>
          <a:prstGeom prst="rect">
            <a:avLst/>
          </a:prstGeom>
          <a:noFill/>
          <a:ln cap="flat" cmpd="sng" w="12700">
            <a:solidFill>
              <a:srgbClr val="000000"/>
            </a:solidFill>
            <a:prstDash val="solid"/>
            <a:miter lim="8000"/>
            <a:headEnd len="sm" w="sm" type="none"/>
            <a:tailEnd len="sm" w="sm" type="none"/>
          </a:ln>
        </p:spPr>
      </p:pic>
      <p:sp>
        <p:nvSpPr>
          <p:cNvPr id="305" name="Google Shape;305;p31"/>
          <p:cNvSpPr/>
          <p:nvPr/>
        </p:nvSpPr>
        <p:spPr>
          <a:xfrm>
            <a:off x="2614625" y="3865650"/>
            <a:ext cx="3938100" cy="187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 name="Shape 74"/>
        <p:cNvGrpSpPr/>
        <p:nvPr/>
      </p:nvGrpSpPr>
      <p:grpSpPr>
        <a:xfrm>
          <a:off x="0" y="0"/>
          <a:ext cx="0" cy="0"/>
          <a:chOff x="0" y="0"/>
          <a:chExt cx="0" cy="0"/>
        </a:xfrm>
      </p:grpSpPr>
      <p:sp>
        <p:nvSpPr>
          <p:cNvPr id="75" name="Google Shape;75;p14"/>
          <p:cNvSpPr txBox="1"/>
          <p:nvPr/>
        </p:nvSpPr>
        <p:spPr>
          <a:xfrm>
            <a:off x="300000" y="2653500"/>
            <a:ext cx="2844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600">
                <a:solidFill>
                  <a:srgbClr val="0B5394"/>
                </a:solidFill>
                <a:latin typeface="Roboto"/>
                <a:ea typeface="Roboto"/>
                <a:cs typeface="Roboto"/>
                <a:sym typeface="Roboto"/>
              </a:rPr>
              <a:t>SOMMAIRE </a:t>
            </a:r>
            <a:endParaRPr b="1" sz="1600">
              <a:solidFill>
                <a:srgbClr val="0B5394"/>
              </a:solidFill>
              <a:latin typeface="Roboto"/>
              <a:ea typeface="Roboto"/>
              <a:cs typeface="Roboto"/>
              <a:sym typeface="Roboto"/>
            </a:endParaRPr>
          </a:p>
        </p:txBody>
      </p:sp>
      <p:sp>
        <p:nvSpPr>
          <p:cNvPr id="76" name="Google Shape;76;p14"/>
          <p:cNvSpPr txBox="1"/>
          <p:nvPr/>
        </p:nvSpPr>
        <p:spPr>
          <a:xfrm>
            <a:off x="192400" y="3131325"/>
            <a:ext cx="6858000" cy="1446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B5394"/>
              </a:buClr>
              <a:buSzPts val="1400"/>
              <a:buFont typeface="Roboto"/>
              <a:buAutoNum type="romanUcPeriod"/>
            </a:pPr>
            <a:r>
              <a:rPr lang="fr">
                <a:solidFill>
                  <a:srgbClr val="0B5394"/>
                </a:solidFill>
                <a:latin typeface="Roboto"/>
                <a:ea typeface="Roboto"/>
                <a:cs typeface="Roboto"/>
                <a:sym typeface="Roboto"/>
              </a:rPr>
              <a:t>Présentation du sujet et des prétraitements de données </a:t>
            </a:r>
            <a:endParaRPr>
              <a:solidFill>
                <a:srgbClr val="0B5394"/>
              </a:solidFill>
              <a:latin typeface="Roboto"/>
              <a:ea typeface="Roboto"/>
              <a:cs typeface="Roboto"/>
              <a:sym typeface="Roboto"/>
            </a:endParaRPr>
          </a:p>
          <a:p>
            <a:pPr indent="-317500" lvl="0" marL="457200" rtl="0" algn="l">
              <a:spcBef>
                <a:spcPts val="0"/>
              </a:spcBef>
              <a:spcAft>
                <a:spcPts val="0"/>
              </a:spcAft>
              <a:buClr>
                <a:srgbClr val="0B5394"/>
              </a:buClr>
              <a:buSzPts val="1400"/>
              <a:buFont typeface="Roboto"/>
              <a:buAutoNum type="romanUcPeriod"/>
            </a:pPr>
            <a:r>
              <a:rPr lang="fr">
                <a:solidFill>
                  <a:srgbClr val="0B5394"/>
                </a:solidFill>
                <a:latin typeface="Roboto"/>
                <a:ea typeface="Roboto"/>
                <a:cs typeface="Roboto"/>
                <a:sym typeface="Roboto"/>
              </a:rPr>
              <a:t>Question 1 : Corrélation linéaire entre les variables étudiées ?</a:t>
            </a:r>
            <a:endParaRPr>
              <a:solidFill>
                <a:srgbClr val="0B5394"/>
              </a:solidFill>
              <a:latin typeface="Roboto"/>
              <a:ea typeface="Roboto"/>
              <a:cs typeface="Roboto"/>
              <a:sym typeface="Roboto"/>
            </a:endParaRPr>
          </a:p>
          <a:p>
            <a:pPr indent="-317500" lvl="0" marL="457200" rtl="0" algn="l">
              <a:spcBef>
                <a:spcPts val="0"/>
              </a:spcBef>
              <a:spcAft>
                <a:spcPts val="0"/>
              </a:spcAft>
              <a:buClr>
                <a:srgbClr val="0B5394"/>
              </a:buClr>
              <a:buSzPts val="1400"/>
              <a:buFont typeface="Roboto"/>
              <a:buAutoNum type="romanUcPeriod"/>
            </a:pPr>
            <a:r>
              <a:rPr lang="fr">
                <a:solidFill>
                  <a:srgbClr val="0B5394"/>
                </a:solidFill>
                <a:latin typeface="Roboto"/>
                <a:ea typeface="Roboto"/>
                <a:cs typeface="Roboto"/>
                <a:sym typeface="Roboto"/>
              </a:rPr>
              <a:t>Question 2 : Changements significatifs ?</a:t>
            </a:r>
            <a:endParaRPr>
              <a:solidFill>
                <a:srgbClr val="0B5394"/>
              </a:solidFill>
              <a:latin typeface="Roboto"/>
              <a:ea typeface="Roboto"/>
              <a:cs typeface="Roboto"/>
              <a:sym typeface="Roboto"/>
            </a:endParaRPr>
          </a:p>
          <a:p>
            <a:pPr indent="-317500" lvl="0" marL="457200" rtl="0" algn="l">
              <a:spcBef>
                <a:spcPts val="0"/>
              </a:spcBef>
              <a:spcAft>
                <a:spcPts val="0"/>
              </a:spcAft>
              <a:buClr>
                <a:srgbClr val="0B5394"/>
              </a:buClr>
              <a:buSzPts val="1400"/>
              <a:buFont typeface="Roboto"/>
              <a:buAutoNum type="romanUcPeriod"/>
            </a:pPr>
            <a:r>
              <a:rPr lang="fr">
                <a:solidFill>
                  <a:srgbClr val="0B5394"/>
                </a:solidFill>
                <a:latin typeface="Roboto"/>
                <a:ea typeface="Roboto"/>
                <a:cs typeface="Roboto"/>
                <a:sym typeface="Roboto"/>
              </a:rPr>
              <a:t>Question 3 : Corrélation entre mois et nombre de faits-divers ? </a:t>
            </a:r>
            <a:endParaRPr>
              <a:solidFill>
                <a:srgbClr val="0B5394"/>
              </a:solidFill>
              <a:latin typeface="Roboto"/>
              <a:ea typeface="Roboto"/>
              <a:cs typeface="Roboto"/>
              <a:sym typeface="Roboto"/>
            </a:endParaRPr>
          </a:p>
          <a:p>
            <a:pPr indent="-317500" lvl="0" marL="457200" rtl="0" algn="l">
              <a:spcBef>
                <a:spcPts val="0"/>
              </a:spcBef>
              <a:spcAft>
                <a:spcPts val="0"/>
              </a:spcAft>
              <a:buClr>
                <a:srgbClr val="0B5394"/>
              </a:buClr>
              <a:buSzPts val="1400"/>
              <a:buFont typeface="Roboto"/>
              <a:buAutoNum type="romanUcPeriod"/>
            </a:pPr>
            <a:r>
              <a:rPr lang="fr">
                <a:solidFill>
                  <a:srgbClr val="0B5394"/>
                </a:solidFill>
                <a:latin typeface="Roboto"/>
                <a:ea typeface="Roboto"/>
                <a:cs typeface="Roboto"/>
                <a:sym typeface="Roboto"/>
              </a:rPr>
              <a:t>Difficultés et conclusion globale de l’étude</a:t>
            </a:r>
            <a:endParaRPr>
              <a:solidFill>
                <a:srgbClr val="0B5394"/>
              </a:solidFill>
              <a:latin typeface="Roboto"/>
              <a:ea typeface="Roboto"/>
              <a:cs typeface="Roboto"/>
              <a:sym typeface="Roboto"/>
            </a:endParaRPr>
          </a:p>
          <a:p>
            <a:pPr indent="0" lvl="0" marL="0" rtl="0" algn="l">
              <a:spcBef>
                <a:spcPts val="0"/>
              </a:spcBef>
              <a:spcAft>
                <a:spcPts val="0"/>
              </a:spcAft>
              <a:buNone/>
            </a:pPr>
            <a:r>
              <a:t/>
            </a:r>
            <a:endParaRPr sz="1200">
              <a:solidFill>
                <a:srgbClr val="0B5394"/>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0" st="0"/>
                                            </p:txEl>
                                          </p:spTgt>
                                        </p:tgtEl>
                                        <p:attrNameLst>
                                          <p:attrName>style.visibility</p:attrName>
                                        </p:attrNameLst>
                                      </p:cBhvr>
                                      <p:to>
                                        <p:strVal val="visible"/>
                                      </p:to>
                                    </p:set>
                                    <p:animEffect filter="fade" transition="in">
                                      <p:cBhvr>
                                        <p:cTn dur="1000"/>
                                        <p:tgtEl>
                                          <p:spTgt spid="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1" st="1"/>
                                            </p:txEl>
                                          </p:spTgt>
                                        </p:tgtEl>
                                        <p:attrNameLst>
                                          <p:attrName>style.visibility</p:attrName>
                                        </p:attrNameLst>
                                      </p:cBhvr>
                                      <p:to>
                                        <p:strVal val="visible"/>
                                      </p:to>
                                    </p:set>
                                    <p:animEffect filter="fade" transition="in">
                                      <p:cBhvr>
                                        <p:cTn dur="1000"/>
                                        <p:tgtEl>
                                          <p:spTgt spid="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2" st="2"/>
                                            </p:txEl>
                                          </p:spTgt>
                                        </p:tgtEl>
                                        <p:attrNameLst>
                                          <p:attrName>style.visibility</p:attrName>
                                        </p:attrNameLst>
                                      </p:cBhvr>
                                      <p:to>
                                        <p:strVal val="visible"/>
                                      </p:to>
                                    </p:set>
                                    <p:animEffect filter="fade" transition="in">
                                      <p:cBhvr>
                                        <p:cTn dur="1000"/>
                                        <p:tgtEl>
                                          <p:spTgt spid="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3" st="3"/>
                                            </p:txEl>
                                          </p:spTgt>
                                        </p:tgtEl>
                                        <p:attrNameLst>
                                          <p:attrName>style.visibility</p:attrName>
                                        </p:attrNameLst>
                                      </p:cBhvr>
                                      <p:to>
                                        <p:strVal val="visible"/>
                                      </p:to>
                                    </p:set>
                                    <p:animEffect filter="fade" transition="in">
                                      <p:cBhvr>
                                        <p:cTn dur="1000"/>
                                        <p:tgtEl>
                                          <p:spTgt spid="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4" st="4"/>
                                            </p:txEl>
                                          </p:spTgt>
                                        </p:tgtEl>
                                        <p:attrNameLst>
                                          <p:attrName>style.visibility</p:attrName>
                                        </p:attrNameLst>
                                      </p:cBhvr>
                                      <p:to>
                                        <p:strVal val="visible"/>
                                      </p:to>
                                    </p:set>
                                    <p:animEffect filter="fade" transition="in">
                                      <p:cBhvr>
                                        <p:cTn dur="1000"/>
                                        <p:tgtEl>
                                          <p:spTgt spid="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5" st="5"/>
                                            </p:txEl>
                                          </p:spTgt>
                                        </p:tgtEl>
                                        <p:attrNameLst>
                                          <p:attrName>style.visibility</p:attrName>
                                        </p:attrNameLst>
                                      </p:cBhvr>
                                      <p:to>
                                        <p:strVal val="visible"/>
                                      </p:to>
                                    </p:set>
                                    <p:animEffect filter="fade" transition="in">
                                      <p:cBhvr>
                                        <p:cTn dur="1000"/>
                                        <p:tgtEl>
                                          <p:spTgt spid="7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2"/>
          <p:cNvSpPr txBox="1"/>
          <p:nvPr>
            <p:ph idx="1" type="body"/>
          </p:nvPr>
        </p:nvSpPr>
        <p:spPr>
          <a:xfrm>
            <a:off x="163550" y="367475"/>
            <a:ext cx="8769900" cy="639600"/>
          </a:xfrm>
          <a:prstGeom prst="rect">
            <a:avLst/>
          </a:prstGeom>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None/>
            </a:pPr>
            <a:r>
              <a:rPr lang="fr" sz="2200">
                <a:solidFill>
                  <a:schemeClr val="lt1"/>
                </a:solidFill>
                <a:latin typeface="Arial"/>
                <a:ea typeface="Arial"/>
                <a:cs typeface="Arial"/>
                <a:sym typeface="Arial"/>
              </a:rPr>
              <a:t>III - Changements significatifs ? </a:t>
            </a:r>
            <a:endParaRPr sz="1900">
              <a:solidFill>
                <a:schemeClr val="lt1"/>
              </a:solidFill>
              <a:latin typeface="Arial"/>
              <a:ea typeface="Arial"/>
              <a:cs typeface="Arial"/>
              <a:sym typeface="Arial"/>
            </a:endParaRPr>
          </a:p>
          <a:p>
            <a:pPr indent="0" lvl="0" marL="0" rtl="0" algn="ctr">
              <a:spcBef>
                <a:spcPts val="0"/>
              </a:spcBef>
              <a:spcAft>
                <a:spcPts val="1200"/>
              </a:spcAft>
              <a:buNone/>
            </a:pPr>
            <a:r>
              <a:t/>
            </a:r>
            <a:endParaRPr/>
          </a:p>
        </p:txBody>
      </p:sp>
      <p:cxnSp>
        <p:nvCxnSpPr>
          <p:cNvPr id="311" name="Google Shape;311;p32"/>
          <p:cNvCxnSpPr/>
          <p:nvPr/>
        </p:nvCxnSpPr>
        <p:spPr>
          <a:xfrm>
            <a:off x="389525" y="1060975"/>
            <a:ext cx="8447100" cy="0"/>
          </a:xfrm>
          <a:prstGeom prst="straightConnector1">
            <a:avLst/>
          </a:prstGeom>
          <a:noFill/>
          <a:ln cap="flat" cmpd="sng" w="19050">
            <a:solidFill>
              <a:srgbClr val="FFFFFF"/>
            </a:solidFill>
            <a:prstDash val="solid"/>
            <a:round/>
            <a:headEnd len="med" w="med" type="none"/>
            <a:tailEnd len="med" w="med" type="none"/>
          </a:ln>
        </p:spPr>
      </p:cxnSp>
      <p:sp>
        <p:nvSpPr>
          <p:cNvPr id="312" name="Google Shape;312;p32"/>
          <p:cNvSpPr txBox="1"/>
          <p:nvPr/>
        </p:nvSpPr>
        <p:spPr>
          <a:xfrm>
            <a:off x="530775" y="1271338"/>
            <a:ext cx="305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600" u="sng">
                <a:solidFill>
                  <a:srgbClr val="FFFFFF"/>
                </a:solidFill>
                <a:latin typeface="Roboto"/>
                <a:ea typeface="Roboto"/>
                <a:cs typeface="Roboto"/>
                <a:sym typeface="Roboto"/>
              </a:rPr>
              <a:t>En d’autres termes :</a:t>
            </a:r>
            <a:endParaRPr b="1" sz="1600" u="sng">
              <a:solidFill>
                <a:srgbClr val="FFFFFF"/>
              </a:solidFill>
              <a:latin typeface="Roboto"/>
              <a:ea typeface="Roboto"/>
              <a:cs typeface="Roboto"/>
              <a:sym typeface="Roboto"/>
            </a:endParaRPr>
          </a:p>
        </p:txBody>
      </p:sp>
      <p:sp>
        <p:nvSpPr>
          <p:cNvPr id="313" name="Google Shape;313;p32"/>
          <p:cNvSpPr/>
          <p:nvPr/>
        </p:nvSpPr>
        <p:spPr>
          <a:xfrm>
            <a:off x="248950" y="2231525"/>
            <a:ext cx="8684400" cy="199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2"/>
          <p:cNvSpPr txBox="1"/>
          <p:nvPr/>
        </p:nvSpPr>
        <p:spPr>
          <a:xfrm>
            <a:off x="485400" y="2437625"/>
            <a:ext cx="8173200" cy="1785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FFFFFF"/>
              </a:buClr>
              <a:buSzPts val="1800"/>
              <a:buFont typeface="Roboto"/>
              <a:buChar char="-"/>
            </a:pPr>
            <a:r>
              <a:rPr lang="fr" sz="1800">
                <a:solidFill>
                  <a:srgbClr val="FFFFFF"/>
                </a:solidFill>
                <a:latin typeface="Roboto"/>
                <a:ea typeface="Roboto"/>
                <a:cs typeface="Roboto"/>
                <a:sym typeface="Roboto"/>
              </a:rPr>
              <a:t>Les valeurs moyennes des variables de V n’ont pas significativement changé par rapport au passé</a:t>
            </a:r>
            <a:endParaRPr sz="1800">
              <a:solidFill>
                <a:srgbClr val="FFFFFF"/>
              </a:solidFill>
              <a:latin typeface="Roboto"/>
              <a:ea typeface="Roboto"/>
              <a:cs typeface="Roboto"/>
              <a:sym typeface="Roboto"/>
            </a:endParaRPr>
          </a:p>
          <a:p>
            <a:pPr indent="0" lvl="0" marL="457200" rtl="0" algn="l">
              <a:spcBef>
                <a:spcPts val="0"/>
              </a:spcBef>
              <a:spcAft>
                <a:spcPts val="0"/>
              </a:spcAft>
              <a:buNone/>
            </a:pPr>
            <a:r>
              <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Char char="-"/>
            </a:pPr>
            <a:r>
              <a:rPr lang="fr" sz="1800">
                <a:solidFill>
                  <a:srgbClr val="FFFFFF"/>
                </a:solidFill>
                <a:latin typeface="Roboto"/>
                <a:ea typeface="Roboto"/>
                <a:cs typeface="Roboto"/>
                <a:sym typeface="Roboto"/>
              </a:rPr>
              <a:t>20 d’entre elles ont cependant une répartition différente, mise en évidence par un test de Student non apparié</a:t>
            </a:r>
            <a:endParaRPr sz="1800">
              <a:solidFill>
                <a:srgbClr val="FFFFFF"/>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0" st="0"/>
                                            </p:txEl>
                                          </p:spTgt>
                                        </p:tgtEl>
                                        <p:attrNameLst>
                                          <p:attrName>style.visibility</p:attrName>
                                        </p:attrNameLst>
                                      </p:cBhvr>
                                      <p:to>
                                        <p:strVal val="visible"/>
                                      </p:to>
                                    </p:set>
                                    <p:animEffect filter="fade" transition="in">
                                      <p:cBhvr>
                                        <p:cTn dur="1000"/>
                                        <p:tgtEl>
                                          <p:spTgt spid="3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1" st="1"/>
                                            </p:txEl>
                                          </p:spTgt>
                                        </p:tgtEl>
                                        <p:attrNameLst>
                                          <p:attrName>style.visibility</p:attrName>
                                        </p:attrNameLst>
                                      </p:cBhvr>
                                      <p:to>
                                        <p:strVal val="visible"/>
                                      </p:to>
                                    </p:set>
                                    <p:animEffect filter="fade" transition="in">
                                      <p:cBhvr>
                                        <p:cTn dur="1000"/>
                                        <p:tgtEl>
                                          <p:spTgt spid="3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2" st="2"/>
                                            </p:txEl>
                                          </p:spTgt>
                                        </p:tgtEl>
                                        <p:attrNameLst>
                                          <p:attrName>style.visibility</p:attrName>
                                        </p:attrNameLst>
                                      </p:cBhvr>
                                      <p:to>
                                        <p:strVal val="visible"/>
                                      </p:to>
                                    </p:set>
                                    <p:animEffect filter="fade" transition="in">
                                      <p:cBhvr>
                                        <p:cTn dur="1000"/>
                                        <p:tgtEl>
                                          <p:spTgt spid="3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3" st="3"/>
                                            </p:txEl>
                                          </p:spTgt>
                                        </p:tgtEl>
                                        <p:attrNameLst>
                                          <p:attrName>style.visibility</p:attrName>
                                        </p:attrNameLst>
                                      </p:cBhvr>
                                      <p:to>
                                        <p:strVal val="visible"/>
                                      </p:to>
                                    </p:set>
                                    <p:animEffect filter="fade" transition="in">
                                      <p:cBhvr>
                                        <p:cTn dur="1000"/>
                                        <p:tgtEl>
                                          <p:spTgt spid="31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3"/>
          <p:cNvSpPr txBox="1"/>
          <p:nvPr>
            <p:ph idx="1" type="body"/>
          </p:nvPr>
        </p:nvSpPr>
        <p:spPr>
          <a:xfrm>
            <a:off x="163550" y="367475"/>
            <a:ext cx="8769900" cy="639600"/>
          </a:xfrm>
          <a:prstGeom prst="rect">
            <a:avLst/>
          </a:prstGeom>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None/>
            </a:pPr>
            <a:r>
              <a:rPr lang="fr" sz="2200">
                <a:solidFill>
                  <a:schemeClr val="lt1"/>
                </a:solidFill>
                <a:latin typeface="Arial"/>
                <a:ea typeface="Arial"/>
                <a:cs typeface="Arial"/>
                <a:sym typeface="Arial"/>
              </a:rPr>
              <a:t>IV - Corrélation entre mois et nombre de faits-divers?</a:t>
            </a:r>
            <a:endParaRPr sz="1900">
              <a:solidFill>
                <a:schemeClr val="lt1"/>
              </a:solidFill>
              <a:latin typeface="Arial"/>
              <a:ea typeface="Arial"/>
              <a:cs typeface="Arial"/>
              <a:sym typeface="Arial"/>
            </a:endParaRPr>
          </a:p>
          <a:p>
            <a:pPr indent="0" lvl="0" marL="0" rtl="0" algn="ctr">
              <a:spcBef>
                <a:spcPts val="0"/>
              </a:spcBef>
              <a:spcAft>
                <a:spcPts val="1200"/>
              </a:spcAft>
              <a:buNone/>
            </a:pPr>
            <a:r>
              <a:t/>
            </a:r>
            <a:endParaRPr/>
          </a:p>
        </p:txBody>
      </p:sp>
      <p:cxnSp>
        <p:nvCxnSpPr>
          <p:cNvPr id="320" name="Google Shape;320;p33"/>
          <p:cNvCxnSpPr/>
          <p:nvPr/>
        </p:nvCxnSpPr>
        <p:spPr>
          <a:xfrm>
            <a:off x="389525" y="1060975"/>
            <a:ext cx="8447100" cy="0"/>
          </a:xfrm>
          <a:prstGeom prst="straightConnector1">
            <a:avLst/>
          </a:prstGeom>
          <a:noFill/>
          <a:ln cap="flat" cmpd="sng" w="19050">
            <a:solidFill>
              <a:srgbClr val="FFFFFF"/>
            </a:solidFill>
            <a:prstDash val="solid"/>
            <a:round/>
            <a:headEnd len="med" w="med" type="none"/>
            <a:tailEnd len="med" w="med" type="none"/>
          </a:ln>
        </p:spPr>
      </p:cxnSp>
      <p:sp>
        <p:nvSpPr>
          <p:cNvPr id="321" name="Google Shape;321;p33"/>
          <p:cNvSpPr txBox="1"/>
          <p:nvPr/>
        </p:nvSpPr>
        <p:spPr>
          <a:xfrm>
            <a:off x="486350" y="1240325"/>
            <a:ext cx="8447100" cy="431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600">
                <a:solidFill>
                  <a:srgbClr val="FFFFFF"/>
                </a:solidFill>
              </a:rPr>
              <a:t>Est-ce qu’il y a une forte corrélation entre le nombre de faits divers et le mois de l'année ? </a:t>
            </a:r>
            <a:endParaRPr sz="1800">
              <a:solidFill>
                <a:srgbClr val="FFFFFF"/>
              </a:solidFill>
              <a:latin typeface="Roboto"/>
              <a:ea typeface="Roboto"/>
              <a:cs typeface="Roboto"/>
              <a:sym typeface="Roboto"/>
            </a:endParaRPr>
          </a:p>
        </p:txBody>
      </p:sp>
      <p:pic>
        <p:nvPicPr>
          <p:cNvPr id="322" name="Google Shape;322;p33"/>
          <p:cNvPicPr preferRelativeResize="0"/>
          <p:nvPr/>
        </p:nvPicPr>
        <p:blipFill>
          <a:blip r:embed="rId3">
            <a:alphaModFix/>
          </a:blip>
          <a:stretch>
            <a:fillRect/>
          </a:stretch>
        </p:blipFill>
        <p:spPr>
          <a:xfrm>
            <a:off x="2554300" y="2091725"/>
            <a:ext cx="3548650" cy="2126717"/>
          </a:xfrm>
          <a:prstGeom prst="rect">
            <a:avLst/>
          </a:prstGeom>
          <a:noFill/>
          <a:ln>
            <a:noFill/>
          </a:ln>
        </p:spPr>
      </p:pic>
      <p:pic>
        <p:nvPicPr>
          <p:cNvPr id="323" name="Google Shape;323;p33"/>
          <p:cNvPicPr preferRelativeResize="0"/>
          <p:nvPr/>
        </p:nvPicPr>
        <p:blipFill>
          <a:blip r:embed="rId4">
            <a:alphaModFix/>
          </a:blip>
          <a:stretch>
            <a:fillRect/>
          </a:stretch>
        </p:blipFill>
        <p:spPr>
          <a:xfrm>
            <a:off x="2390075" y="2020325"/>
            <a:ext cx="3877100" cy="2269525"/>
          </a:xfrm>
          <a:prstGeom prst="rect">
            <a:avLst/>
          </a:prstGeom>
          <a:noFill/>
          <a:ln>
            <a:noFill/>
          </a:ln>
        </p:spPr>
      </p:pic>
      <p:pic>
        <p:nvPicPr>
          <p:cNvPr id="324" name="Google Shape;324;p33"/>
          <p:cNvPicPr preferRelativeResize="0"/>
          <p:nvPr/>
        </p:nvPicPr>
        <p:blipFill>
          <a:blip r:embed="rId5">
            <a:alphaModFix/>
          </a:blip>
          <a:stretch>
            <a:fillRect/>
          </a:stretch>
        </p:blipFill>
        <p:spPr>
          <a:xfrm>
            <a:off x="1919600" y="1671425"/>
            <a:ext cx="4592825" cy="3098975"/>
          </a:xfrm>
          <a:prstGeom prst="rect">
            <a:avLst/>
          </a:prstGeom>
          <a:noFill/>
          <a:ln>
            <a:noFill/>
          </a:ln>
        </p:spPr>
      </p:pic>
      <p:pic>
        <p:nvPicPr>
          <p:cNvPr id="325" name="Google Shape;325;p33"/>
          <p:cNvPicPr preferRelativeResize="0"/>
          <p:nvPr/>
        </p:nvPicPr>
        <p:blipFill>
          <a:blip r:embed="rId6">
            <a:alphaModFix/>
          </a:blip>
          <a:stretch>
            <a:fillRect/>
          </a:stretch>
        </p:blipFill>
        <p:spPr>
          <a:xfrm>
            <a:off x="1919600" y="1643084"/>
            <a:ext cx="4792425" cy="3200400"/>
          </a:xfrm>
          <a:prstGeom prst="rect">
            <a:avLst/>
          </a:prstGeom>
          <a:noFill/>
          <a:ln>
            <a:noFill/>
          </a:ln>
        </p:spPr>
      </p:pic>
      <p:pic>
        <p:nvPicPr>
          <p:cNvPr id="326" name="Google Shape;326;p33"/>
          <p:cNvPicPr preferRelativeResize="0"/>
          <p:nvPr/>
        </p:nvPicPr>
        <p:blipFill>
          <a:blip r:embed="rId7">
            <a:alphaModFix/>
          </a:blip>
          <a:stretch>
            <a:fillRect/>
          </a:stretch>
        </p:blipFill>
        <p:spPr>
          <a:xfrm>
            <a:off x="1771650" y="1643075"/>
            <a:ext cx="4990335" cy="3408025"/>
          </a:xfrm>
          <a:prstGeom prst="rect">
            <a:avLst/>
          </a:prstGeom>
          <a:noFill/>
          <a:ln>
            <a:noFill/>
          </a:ln>
        </p:spPr>
      </p:pic>
      <p:pic>
        <p:nvPicPr>
          <p:cNvPr id="327" name="Google Shape;327;p33"/>
          <p:cNvPicPr preferRelativeResize="0"/>
          <p:nvPr/>
        </p:nvPicPr>
        <p:blipFill>
          <a:blip r:embed="rId8">
            <a:alphaModFix/>
          </a:blip>
          <a:stretch>
            <a:fillRect/>
          </a:stretch>
        </p:blipFill>
        <p:spPr>
          <a:xfrm>
            <a:off x="1696150" y="1638300"/>
            <a:ext cx="5132617" cy="3505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4"/>
          <p:cNvSpPr txBox="1"/>
          <p:nvPr>
            <p:ph idx="1" type="body"/>
          </p:nvPr>
        </p:nvSpPr>
        <p:spPr>
          <a:xfrm>
            <a:off x="163550" y="367475"/>
            <a:ext cx="8769900" cy="639600"/>
          </a:xfrm>
          <a:prstGeom prst="rect">
            <a:avLst/>
          </a:prstGeom>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None/>
            </a:pPr>
            <a:r>
              <a:rPr lang="fr" sz="2200">
                <a:solidFill>
                  <a:schemeClr val="lt1"/>
                </a:solidFill>
                <a:latin typeface="Arial"/>
                <a:ea typeface="Arial"/>
                <a:cs typeface="Arial"/>
                <a:sym typeface="Arial"/>
              </a:rPr>
              <a:t>IV - Corrélation entre mois et nombre de faits-divers?</a:t>
            </a:r>
            <a:endParaRPr sz="1900">
              <a:solidFill>
                <a:schemeClr val="lt1"/>
              </a:solidFill>
              <a:latin typeface="Arial"/>
              <a:ea typeface="Arial"/>
              <a:cs typeface="Arial"/>
              <a:sym typeface="Arial"/>
            </a:endParaRPr>
          </a:p>
          <a:p>
            <a:pPr indent="0" lvl="0" marL="0" rtl="0" algn="ctr">
              <a:spcBef>
                <a:spcPts val="0"/>
              </a:spcBef>
              <a:spcAft>
                <a:spcPts val="1200"/>
              </a:spcAft>
              <a:buNone/>
            </a:pPr>
            <a:r>
              <a:t/>
            </a:r>
            <a:endParaRPr/>
          </a:p>
        </p:txBody>
      </p:sp>
      <p:cxnSp>
        <p:nvCxnSpPr>
          <p:cNvPr id="333" name="Google Shape;333;p34"/>
          <p:cNvCxnSpPr/>
          <p:nvPr/>
        </p:nvCxnSpPr>
        <p:spPr>
          <a:xfrm>
            <a:off x="389525" y="1060975"/>
            <a:ext cx="8447100" cy="0"/>
          </a:xfrm>
          <a:prstGeom prst="straightConnector1">
            <a:avLst/>
          </a:prstGeom>
          <a:noFill/>
          <a:ln cap="flat" cmpd="sng" w="19050">
            <a:solidFill>
              <a:srgbClr val="FFFFFF"/>
            </a:solidFill>
            <a:prstDash val="solid"/>
            <a:round/>
            <a:headEnd len="med" w="med" type="none"/>
            <a:tailEnd len="med" w="med" type="none"/>
          </a:ln>
        </p:spPr>
      </p:cxnSp>
      <p:pic>
        <p:nvPicPr>
          <p:cNvPr id="334" name="Google Shape;334;p34"/>
          <p:cNvPicPr preferRelativeResize="0"/>
          <p:nvPr/>
        </p:nvPicPr>
        <p:blipFill>
          <a:blip r:embed="rId3">
            <a:alphaModFix/>
          </a:blip>
          <a:stretch>
            <a:fillRect/>
          </a:stretch>
        </p:blipFill>
        <p:spPr>
          <a:xfrm>
            <a:off x="1123037" y="1267150"/>
            <a:ext cx="7140775" cy="3659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5"/>
          <p:cNvSpPr txBox="1"/>
          <p:nvPr>
            <p:ph idx="1" type="body"/>
          </p:nvPr>
        </p:nvSpPr>
        <p:spPr>
          <a:xfrm>
            <a:off x="163550" y="367475"/>
            <a:ext cx="8769900" cy="639600"/>
          </a:xfrm>
          <a:prstGeom prst="rect">
            <a:avLst/>
          </a:prstGeom>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None/>
            </a:pPr>
            <a:r>
              <a:rPr lang="fr" sz="2200">
                <a:solidFill>
                  <a:schemeClr val="lt1"/>
                </a:solidFill>
                <a:latin typeface="Arial"/>
                <a:ea typeface="Arial"/>
                <a:cs typeface="Arial"/>
                <a:sym typeface="Arial"/>
              </a:rPr>
              <a:t>IV - Corrélation entre mois et nombre de faits-divers?</a:t>
            </a:r>
            <a:endParaRPr sz="1900">
              <a:solidFill>
                <a:schemeClr val="lt1"/>
              </a:solidFill>
              <a:latin typeface="Arial"/>
              <a:ea typeface="Arial"/>
              <a:cs typeface="Arial"/>
              <a:sym typeface="Arial"/>
            </a:endParaRPr>
          </a:p>
          <a:p>
            <a:pPr indent="0" lvl="0" marL="0" rtl="0" algn="ctr">
              <a:spcBef>
                <a:spcPts val="0"/>
              </a:spcBef>
              <a:spcAft>
                <a:spcPts val="1200"/>
              </a:spcAft>
              <a:buNone/>
            </a:pPr>
            <a:r>
              <a:t/>
            </a:r>
            <a:endParaRPr/>
          </a:p>
        </p:txBody>
      </p:sp>
      <p:cxnSp>
        <p:nvCxnSpPr>
          <p:cNvPr id="340" name="Google Shape;340;p35"/>
          <p:cNvCxnSpPr/>
          <p:nvPr/>
        </p:nvCxnSpPr>
        <p:spPr>
          <a:xfrm>
            <a:off x="389525" y="1060975"/>
            <a:ext cx="8447100" cy="0"/>
          </a:xfrm>
          <a:prstGeom prst="straightConnector1">
            <a:avLst/>
          </a:prstGeom>
          <a:noFill/>
          <a:ln cap="flat" cmpd="sng" w="19050">
            <a:solidFill>
              <a:srgbClr val="FFFFFF"/>
            </a:solidFill>
            <a:prstDash val="solid"/>
            <a:round/>
            <a:headEnd len="med" w="med" type="none"/>
            <a:tailEnd len="med" w="med" type="none"/>
          </a:ln>
        </p:spPr>
      </p:cxnSp>
      <p:sp>
        <p:nvSpPr>
          <p:cNvPr id="341" name="Google Shape;341;p35"/>
          <p:cNvSpPr txBox="1"/>
          <p:nvPr/>
        </p:nvSpPr>
        <p:spPr>
          <a:xfrm>
            <a:off x="458100" y="1334125"/>
            <a:ext cx="8049900" cy="714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fr" sz="1600">
                <a:solidFill>
                  <a:srgbClr val="FFFFFF"/>
                </a:solidFill>
              </a:rPr>
              <a:t>Est-ce qu’une augmentation de crime sur l’année (donc générale), implique une augmentation des crimes en milieu d’année ou en janvier ?</a:t>
            </a:r>
            <a:endParaRPr sz="1800">
              <a:solidFill>
                <a:srgbClr val="FFFFFF"/>
              </a:solidFill>
              <a:latin typeface="Roboto"/>
              <a:ea typeface="Roboto"/>
              <a:cs typeface="Roboto"/>
              <a:sym typeface="Roboto"/>
            </a:endParaRPr>
          </a:p>
        </p:txBody>
      </p:sp>
      <p:pic>
        <p:nvPicPr>
          <p:cNvPr id="342" name="Google Shape;342;p35"/>
          <p:cNvPicPr preferRelativeResize="0"/>
          <p:nvPr/>
        </p:nvPicPr>
        <p:blipFill>
          <a:blip r:embed="rId3">
            <a:alphaModFix/>
          </a:blip>
          <a:stretch>
            <a:fillRect/>
          </a:stretch>
        </p:blipFill>
        <p:spPr>
          <a:xfrm>
            <a:off x="152400" y="2200825"/>
            <a:ext cx="8769899" cy="1017668"/>
          </a:xfrm>
          <a:prstGeom prst="rect">
            <a:avLst/>
          </a:prstGeom>
          <a:noFill/>
          <a:ln>
            <a:noFill/>
          </a:ln>
        </p:spPr>
      </p:pic>
      <p:sp>
        <p:nvSpPr>
          <p:cNvPr id="343" name="Google Shape;343;p35"/>
          <p:cNvSpPr/>
          <p:nvPr/>
        </p:nvSpPr>
        <p:spPr>
          <a:xfrm>
            <a:off x="8293900" y="2137775"/>
            <a:ext cx="639600" cy="1116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 name="Google Shape;344;p35"/>
          <p:cNvCxnSpPr/>
          <p:nvPr/>
        </p:nvCxnSpPr>
        <p:spPr>
          <a:xfrm>
            <a:off x="297350" y="3102175"/>
            <a:ext cx="8559000" cy="13500"/>
          </a:xfrm>
          <a:prstGeom prst="straightConnector1">
            <a:avLst/>
          </a:prstGeom>
          <a:noFill/>
          <a:ln cap="flat" cmpd="sng" w="19050">
            <a:solidFill>
              <a:srgbClr val="000000"/>
            </a:solidFill>
            <a:prstDash val="solid"/>
            <a:round/>
            <a:headEnd len="med" w="med" type="none"/>
            <a:tailEnd len="med" w="med" type="none"/>
          </a:ln>
        </p:spPr>
      </p:cxnSp>
      <p:cxnSp>
        <p:nvCxnSpPr>
          <p:cNvPr id="345" name="Google Shape;345;p35"/>
          <p:cNvCxnSpPr/>
          <p:nvPr/>
        </p:nvCxnSpPr>
        <p:spPr>
          <a:xfrm flipH="1" rot="10800000">
            <a:off x="1663600" y="3182500"/>
            <a:ext cx="26700" cy="1339500"/>
          </a:xfrm>
          <a:prstGeom prst="straightConnector1">
            <a:avLst/>
          </a:prstGeom>
          <a:noFill/>
          <a:ln cap="flat" cmpd="sng" w="28575">
            <a:solidFill>
              <a:srgbClr val="FFFFFF"/>
            </a:solidFill>
            <a:prstDash val="solid"/>
            <a:round/>
            <a:headEnd len="med" w="med" type="none"/>
            <a:tailEnd len="med" w="med" type="triangle"/>
          </a:ln>
        </p:spPr>
      </p:cxnSp>
      <p:sp>
        <p:nvSpPr>
          <p:cNvPr id="346" name="Google Shape;346;p35"/>
          <p:cNvSpPr txBox="1"/>
          <p:nvPr/>
        </p:nvSpPr>
        <p:spPr>
          <a:xfrm>
            <a:off x="913400" y="4522000"/>
            <a:ext cx="2169900" cy="461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fr" sz="1800">
                <a:solidFill>
                  <a:srgbClr val="FFFFFF"/>
                </a:solidFill>
                <a:latin typeface="Roboto"/>
                <a:ea typeface="Roboto"/>
                <a:cs typeface="Roboto"/>
                <a:sym typeface="Roboto"/>
              </a:rPr>
              <a:t>Biaise les résultats </a:t>
            </a:r>
            <a:endParaRPr b="1" sz="1800">
              <a:solidFill>
                <a:srgbClr val="FFFF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par>
                                <p:cTn fill="hold" nodeType="with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6"/>
          <p:cNvSpPr txBox="1"/>
          <p:nvPr>
            <p:ph idx="1" type="body"/>
          </p:nvPr>
        </p:nvSpPr>
        <p:spPr>
          <a:xfrm>
            <a:off x="163550" y="367475"/>
            <a:ext cx="8769900" cy="639600"/>
          </a:xfrm>
          <a:prstGeom prst="rect">
            <a:avLst/>
          </a:prstGeom>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None/>
            </a:pPr>
            <a:r>
              <a:rPr lang="fr" sz="2200">
                <a:solidFill>
                  <a:schemeClr val="lt1"/>
                </a:solidFill>
                <a:latin typeface="Arial"/>
                <a:ea typeface="Arial"/>
                <a:cs typeface="Arial"/>
                <a:sym typeface="Arial"/>
              </a:rPr>
              <a:t>IV - Corrélation entre mois et nombre de faits-divers?</a:t>
            </a:r>
            <a:endParaRPr sz="1900">
              <a:solidFill>
                <a:schemeClr val="lt1"/>
              </a:solidFill>
              <a:latin typeface="Arial"/>
              <a:ea typeface="Arial"/>
              <a:cs typeface="Arial"/>
              <a:sym typeface="Arial"/>
            </a:endParaRPr>
          </a:p>
          <a:p>
            <a:pPr indent="0" lvl="0" marL="0" rtl="0" algn="ctr">
              <a:spcBef>
                <a:spcPts val="0"/>
              </a:spcBef>
              <a:spcAft>
                <a:spcPts val="1200"/>
              </a:spcAft>
              <a:buNone/>
            </a:pPr>
            <a:r>
              <a:t/>
            </a:r>
            <a:endParaRPr/>
          </a:p>
        </p:txBody>
      </p:sp>
      <p:cxnSp>
        <p:nvCxnSpPr>
          <p:cNvPr id="352" name="Google Shape;352;p36"/>
          <p:cNvCxnSpPr/>
          <p:nvPr/>
        </p:nvCxnSpPr>
        <p:spPr>
          <a:xfrm>
            <a:off x="389525" y="1060975"/>
            <a:ext cx="8447100" cy="0"/>
          </a:xfrm>
          <a:prstGeom prst="straightConnector1">
            <a:avLst/>
          </a:prstGeom>
          <a:noFill/>
          <a:ln cap="flat" cmpd="sng" w="19050">
            <a:solidFill>
              <a:srgbClr val="FFFFFF"/>
            </a:solidFill>
            <a:prstDash val="solid"/>
            <a:round/>
            <a:headEnd len="med" w="med" type="none"/>
            <a:tailEnd len="med" w="med" type="none"/>
          </a:ln>
        </p:spPr>
      </p:cxnSp>
      <p:pic>
        <p:nvPicPr>
          <p:cNvPr id="353" name="Google Shape;353;p36"/>
          <p:cNvPicPr preferRelativeResize="0"/>
          <p:nvPr/>
        </p:nvPicPr>
        <p:blipFill>
          <a:blip r:embed="rId3">
            <a:alphaModFix/>
          </a:blip>
          <a:stretch>
            <a:fillRect/>
          </a:stretch>
        </p:blipFill>
        <p:spPr>
          <a:xfrm>
            <a:off x="339325" y="1114875"/>
            <a:ext cx="4232668" cy="3907075"/>
          </a:xfrm>
          <a:prstGeom prst="rect">
            <a:avLst/>
          </a:prstGeom>
          <a:noFill/>
          <a:ln>
            <a:noFill/>
          </a:ln>
        </p:spPr>
      </p:pic>
      <p:sp>
        <p:nvSpPr>
          <p:cNvPr id="354" name="Google Shape;354;p36"/>
          <p:cNvSpPr txBox="1"/>
          <p:nvPr/>
        </p:nvSpPr>
        <p:spPr>
          <a:xfrm>
            <a:off x="4838225" y="1735950"/>
            <a:ext cx="3998400" cy="2401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rgbClr val="FFFFFF"/>
              </a:buClr>
              <a:buSzPts val="1600"/>
              <a:buFont typeface="Roboto"/>
              <a:buChar char="●"/>
            </a:pPr>
            <a:r>
              <a:rPr lang="fr" sz="1600">
                <a:solidFill>
                  <a:srgbClr val="FFFFFF"/>
                </a:solidFill>
                <a:latin typeface="Roboto"/>
                <a:ea typeface="Roboto"/>
                <a:cs typeface="Roboto"/>
                <a:sym typeface="Roboto"/>
              </a:rPr>
              <a:t>Fortes corrélations positives entre le nombre de crimes et les mois de : </a:t>
            </a:r>
            <a:endParaRPr sz="1600">
              <a:solidFill>
                <a:srgbClr val="FFFFFF"/>
              </a:solidFill>
              <a:latin typeface="Roboto"/>
              <a:ea typeface="Roboto"/>
              <a:cs typeface="Roboto"/>
              <a:sym typeface="Roboto"/>
            </a:endParaRPr>
          </a:p>
          <a:p>
            <a:pPr indent="0" lvl="0" marL="457200" rtl="0" algn="l">
              <a:spcBef>
                <a:spcPts val="0"/>
              </a:spcBef>
              <a:spcAft>
                <a:spcPts val="0"/>
              </a:spcAft>
              <a:buNone/>
            </a:pPr>
            <a:r>
              <a:t/>
            </a:r>
            <a:endParaRPr sz="1600">
              <a:solidFill>
                <a:srgbClr val="FFFFFF"/>
              </a:solidFill>
              <a:latin typeface="Roboto"/>
              <a:ea typeface="Roboto"/>
              <a:cs typeface="Roboto"/>
              <a:sym typeface="Roboto"/>
            </a:endParaRPr>
          </a:p>
          <a:p>
            <a:pPr indent="-330200" lvl="0" marL="457200" rtl="0" algn="l">
              <a:spcBef>
                <a:spcPts val="0"/>
              </a:spcBef>
              <a:spcAft>
                <a:spcPts val="0"/>
              </a:spcAft>
              <a:buClr>
                <a:srgbClr val="FFFFFF"/>
              </a:buClr>
              <a:buSzPts val="1600"/>
              <a:buFont typeface="Roboto"/>
              <a:buChar char="-"/>
            </a:pPr>
            <a:r>
              <a:rPr lang="fr" sz="1600">
                <a:solidFill>
                  <a:srgbClr val="FFFFFF"/>
                </a:solidFill>
                <a:latin typeface="Roboto"/>
                <a:ea typeface="Roboto"/>
                <a:cs typeface="Roboto"/>
                <a:sym typeface="Roboto"/>
              </a:rPr>
              <a:t>février</a:t>
            </a:r>
            <a:endParaRPr sz="1600">
              <a:solidFill>
                <a:srgbClr val="FFFFFF"/>
              </a:solidFill>
              <a:latin typeface="Roboto"/>
              <a:ea typeface="Roboto"/>
              <a:cs typeface="Roboto"/>
              <a:sym typeface="Roboto"/>
            </a:endParaRPr>
          </a:p>
          <a:p>
            <a:pPr indent="-330200" lvl="0" marL="457200" rtl="0" algn="l">
              <a:spcBef>
                <a:spcPts val="0"/>
              </a:spcBef>
              <a:spcAft>
                <a:spcPts val="0"/>
              </a:spcAft>
              <a:buClr>
                <a:srgbClr val="FFFFFF"/>
              </a:buClr>
              <a:buSzPts val="1600"/>
              <a:buFont typeface="Roboto"/>
              <a:buChar char="-"/>
            </a:pPr>
            <a:r>
              <a:rPr lang="fr" sz="1600">
                <a:solidFill>
                  <a:srgbClr val="FFFFFF"/>
                </a:solidFill>
                <a:latin typeface="Roboto"/>
                <a:ea typeface="Roboto"/>
                <a:cs typeface="Roboto"/>
                <a:sym typeface="Roboto"/>
              </a:rPr>
              <a:t>mars</a:t>
            </a:r>
            <a:endParaRPr sz="1600">
              <a:solidFill>
                <a:srgbClr val="FFFFFF"/>
              </a:solidFill>
              <a:latin typeface="Roboto"/>
              <a:ea typeface="Roboto"/>
              <a:cs typeface="Roboto"/>
              <a:sym typeface="Roboto"/>
            </a:endParaRPr>
          </a:p>
          <a:p>
            <a:pPr indent="-330200" lvl="0" marL="457200" rtl="0" algn="l">
              <a:spcBef>
                <a:spcPts val="0"/>
              </a:spcBef>
              <a:spcAft>
                <a:spcPts val="0"/>
              </a:spcAft>
              <a:buClr>
                <a:srgbClr val="FFFFFF"/>
              </a:buClr>
              <a:buSzPts val="1600"/>
              <a:buFont typeface="Roboto"/>
              <a:buChar char="-"/>
            </a:pPr>
            <a:r>
              <a:rPr lang="fr" sz="1600">
                <a:solidFill>
                  <a:srgbClr val="FFFFFF"/>
                </a:solidFill>
                <a:latin typeface="Roboto"/>
                <a:ea typeface="Roboto"/>
                <a:cs typeface="Roboto"/>
                <a:sym typeface="Roboto"/>
              </a:rPr>
              <a:t>avril</a:t>
            </a:r>
            <a:endParaRPr sz="1600">
              <a:solidFill>
                <a:srgbClr val="FFFFFF"/>
              </a:solidFill>
              <a:latin typeface="Roboto"/>
              <a:ea typeface="Roboto"/>
              <a:cs typeface="Roboto"/>
              <a:sym typeface="Roboto"/>
            </a:endParaRPr>
          </a:p>
          <a:p>
            <a:pPr indent="-330200" lvl="0" marL="457200" rtl="0" algn="l">
              <a:spcBef>
                <a:spcPts val="0"/>
              </a:spcBef>
              <a:spcAft>
                <a:spcPts val="0"/>
              </a:spcAft>
              <a:buClr>
                <a:srgbClr val="FFFFFF"/>
              </a:buClr>
              <a:buSzPts val="1600"/>
              <a:buFont typeface="Roboto"/>
              <a:buChar char="-"/>
            </a:pPr>
            <a:r>
              <a:rPr lang="fr" sz="1600">
                <a:solidFill>
                  <a:srgbClr val="FFFFFF"/>
                </a:solidFill>
                <a:latin typeface="Roboto"/>
                <a:ea typeface="Roboto"/>
                <a:cs typeface="Roboto"/>
                <a:sym typeface="Roboto"/>
              </a:rPr>
              <a:t>mai</a:t>
            </a:r>
            <a:endParaRPr sz="1600">
              <a:solidFill>
                <a:srgbClr val="FFFFFF"/>
              </a:solidFill>
              <a:latin typeface="Roboto"/>
              <a:ea typeface="Roboto"/>
              <a:cs typeface="Roboto"/>
              <a:sym typeface="Roboto"/>
            </a:endParaRPr>
          </a:p>
          <a:p>
            <a:pPr indent="-330200" lvl="0" marL="457200" rtl="0" algn="l">
              <a:spcBef>
                <a:spcPts val="0"/>
              </a:spcBef>
              <a:spcAft>
                <a:spcPts val="0"/>
              </a:spcAft>
              <a:buClr>
                <a:srgbClr val="FFFFFF"/>
              </a:buClr>
              <a:buSzPts val="1600"/>
              <a:buFont typeface="Roboto"/>
              <a:buChar char="-"/>
            </a:pPr>
            <a:r>
              <a:rPr lang="fr" sz="1600">
                <a:solidFill>
                  <a:srgbClr val="FFFFFF"/>
                </a:solidFill>
                <a:latin typeface="Roboto"/>
                <a:ea typeface="Roboto"/>
                <a:cs typeface="Roboto"/>
                <a:sym typeface="Roboto"/>
              </a:rPr>
              <a:t>juin</a:t>
            </a:r>
            <a:endParaRPr sz="1600">
              <a:solidFill>
                <a:srgbClr val="FFFFFF"/>
              </a:solidFill>
              <a:latin typeface="Roboto"/>
              <a:ea typeface="Roboto"/>
              <a:cs typeface="Roboto"/>
              <a:sym typeface="Roboto"/>
            </a:endParaRPr>
          </a:p>
          <a:p>
            <a:pPr indent="-330200" lvl="0" marL="457200" rtl="0" algn="l">
              <a:spcBef>
                <a:spcPts val="0"/>
              </a:spcBef>
              <a:spcAft>
                <a:spcPts val="0"/>
              </a:spcAft>
              <a:buClr>
                <a:srgbClr val="FFFFFF"/>
              </a:buClr>
              <a:buSzPts val="1600"/>
              <a:buFont typeface="Roboto"/>
              <a:buChar char="-"/>
            </a:pPr>
            <a:r>
              <a:rPr lang="fr" sz="1600">
                <a:solidFill>
                  <a:srgbClr val="FFFFFF"/>
                </a:solidFill>
                <a:latin typeface="Roboto"/>
                <a:ea typeface="Roboto"/>
                <a:cs typeface="Roboto"/>
                <a:sym typeface="Roboto"/>
              </a:rPr>
              <a:t>novembre</a:t>
            </a:r>
            <a:endParaRPr sz="1600">
              <a:solidFill>
                <a:srgbClr val="FFFFFF"/>
              </a:solidFill>
              <a:latin typeface="Roboto"/>
              <a:ea typeface="Roboto"/>
              <a:cs typeface="Roboto"/>
              <a:sym typeface="Roboto"/>
            </a:endParaRPr>
          </a:p>
        </p:txBody>
      </p:sp>
      <p:sp>
        <p:nvSpPr>
          <p:cNvPr id="355" name="Google Shape;355;p36"/>
          <p:cNvSpPr/>
          <p:nvPr/>
        </p:nvSpPr>
        <p:spPr>
          <a:xfrm>
            <a:off x="3873700" y="1159975"/>
            <a:ext cx="321600" cy="38040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0" st="0"/>
                                            </p:txEl>
                                          </p:spTgt>
                                        </p:tgtEl>
                                        <p:attrNameLst>
                                          <p:attrName>style.visibility</p:attrName>
                                        </p:attrNameLst>
                                      </p:cBhvr>
                                      <p:to>
                                        <p:strVal val="visible"/>
                                      </p:to>
                                    </p:set>
                                    <p:animEffect filter="fade" transition="in">
                                      <p:cBhvr>
                                        <p:cTn dur="1000"/>
                                        <p:tgtEl>
                                          <p:spTgt spid="3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1" st="1"/>
                                            </p:txEl>
                                          </p:spTgt>
                                        </p:tgtEl>
                                        <p:attrNameLst>
                                          <p:attrName>style.visibility</p:attrName>
                                        </p:attrNameLst>
                                      </p:cBhvr>
                                      <p:to>
                                        <p:strVal val="visible"/>
                                      </p:to>
                                    </p:set>
                                    <p:animEffect filter="fade" transition="in">
                                      <p:cBhvr>
                                        <p:cTn dur="1000"/>
                                        <p:tgtEl>
                                          <p:spTgt spid="3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2" st="2"/>
                                            </p:txEl>
                                          </p:spTgt>
                                        </p:tgtEl>
                                        <p:attrNameLst>
                                          <p:attrName>style.visibility</p:attrName>
                                        </p:attrNameLst>
                                      </p:cBhvr>
                                      <p:to>
                                        <p:strVal val="visible"/>
                                      </p:to>
                                    </p:set>
                                    <p:animEffect filter="fade" transition="in">
                                      <p:cBhvr>
                                        <p:cTn dur="1000"/>
                                        <p:tgtEl>
                                          <p:spTgt spid="3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3" st="3"/>
                                            </p:txEl>
                                          </p:spTgt>
                                        </p:tgtEl>
                                        <p:attrNameLst>
                                          <p:attrName>style.visibility</p:attrName>
                                        </p:attrNameLst>
                                      </p:cBhvr>
                                      <p:to>
                                        <p:strVal val="visible"/>
                                      </p:to>
                                    </p:set>
                                    <p:animEffect filter="fade" transition="in">
                                      <p:cBhvr>
                                        <p:cTn dur="1000"/>
                                        <p:tgtEl>
                                          <p:spTgt spid="35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4" st="4"/>
                                            </p:txEl>
                                          </p:spTgt>
                                        </p:tgtEl>
                                        <p:attrNameLst>
                                          <p:attrName>style.visibility</p:attrName>
                                        </p:attrNameLst>
                                      </p:cBhvr>
                                      <p:to>
                                        <p:strVal val="visible"/>
                                      </p:to>
                                    </p:set>
                                    <p:animEffect filter="fade" transition="in">
                                      <p:cBhvr>
                                        <p:cTn dur="1000"/>
                                        <p:tgtEl>
                                          <p:spTgt spid="35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5" st="5"/>
                                            </p:txEl>
                                          </p:spTgt>
                                        </p:tgtEl>
                                        <p:attrNameLst>
                                          <p:attrName>style.visibility</p:attrName>
                                        </p:attrNameLst>
                                      </p:cBhvr>
                                      <p:to>
                                        <p:strVal val="visible"/>
                                      </p:to>
                                    </p:set>
                                    <p:animEffect filter="fade" transition="in">
                                      <p:cBhvr>
                                        <p:cTn dur="1000"/>
                                        <p:tgtEl>
                                          <p:spTgt spid="35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6" st="6"/>
                                            </p:txEl>
                                          </p:spTgt>
                                        </p:tgtEl>
                                        <p:attrNameLst>
                                          <p:attrName>style.visibility</p:attrName>
                                        </p:attrNameLst>
                                      </p:cBhvr>
                                      <p:to>
                                        <p:strVal val="visible"/>
                                      </p:to>
                                    </p:set>
                                    <p:animEffect filter="fade" transition="in">
                                      <p:cBhvr>
                                        <p:cTn dur="1000"/>
                                        <p:tgtEl>
                                          <p:spTgt spid="35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7" st="7"/>
                                            </p:txEl>
                                          </p:spTgt>
                                        </p:tgtEl>
                                        <p:attrNameLst>
                                          <p:attrName>style.visibility</p:attrName>
                                        </p:attrNameLst>
                                      </p:cBhvr>
                                      <p:to>
                                        <p:strVal val="visible"/>
                                      </p:to>
                                    </p:set>
                                    <p:animEffect filter="fade" transition="in">
                                      <p:cBhvr>
                                        <p:cTn dur="1000"/>
                                        <p:tgtEl>
                                          <p:spTgt spid="35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7"/>
          <p:cNvSpPr txBox="1"/>
          <p:nvPr>
            <p:ph idx="1" type="body"/>
          </p:nvPr>
        </p:nvSpPr>
        <p:spPr>
          <a:xfrm>
            <a:off x="163550" y="367475"/>
            <a:ext cx="8769900" cy="639600"/>
          </a:xfrm>
          <a:prstGeom prst="rect">
            <a:avLst/>
          </a:prstGeom>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None/>
            </a:pPr>
            <a:r>
              <a:rPr lang="fr" sz="2200">
                <a:solidFill>
                  <a:schemeClr val="lt1"/>
                </a:solidFill>
                <a:latin typeface="Arial"/>
                <a:ea typeface="Arial"/>
                <a:cs typeface="Arial"/>
                <a:sym typeface="Arial"/>
              </a:rPr>
              <a:t>IV - Corrélation entre mois et nombre de faits-divers?</a:t>
            </a:r>
            <a:endParaRPr sz="1900">
              <a:solidFill>
                <a:schemeClr val="lt1"/>
              </a:solidFill>
              <a:latin typeface="Arial"/>
              <a:ea typeface="Arial"/>
              <a:cs typeface="Arial"/>
              <a:sym typeface="Arial"/>
            </a:endParaRPr>
          </a:p>
          <a:p>
            <a:pPr indent="0" lvl="0" marL="0" rtl="0" algn="ctr">
              <a:spcBef>
                <a:spcPts val="0"/>
              </a:spcBef>
              <a:spcAft>
                <a:spcPts val="1200"/>
              </a:spcAft>
              <a:buNone/>
            </a:pPr>
            <a:r>
              <a:t/>
            </a:r>
            <a:endParaRPr/>
          </a:p>
        </p:txBody>
      </p:sp>
      <p:cxnSp>
        <p:nvCxnSpPr>
          <p:cNvPr id="361" name="Google Shape;361;p37"/>
          <p:cNvCxnSpPr/>
          <p:nvPr/>
        </p:nvCxnSpPr>
        <p:spPr>
          <a:xfrm>
            <a:off x="389525" y="1060975"/>
            <a:ext cx="8447100" cy="0"/>
          </a:xfrm>
          <a:prstGeom prst="straightConnector1">
            <a:avLst/>
          </a:prstGeom>
          <a:noFill/>
          <a:ln cap="flat" cmpd="sng" w="19050">
            <a:solidFill>
              <a:srgbClr val="FFFFFF"/>
            </a:solidFill>
            <a:prstDash val="solid"/>
            <a:round/>
            <a:headEnd len="med" w="med" type="none"/>
            <a:tailEnd len="med" w="med" type="none"/>
          </a:ln>
        </p:spPr>
      </p:cxnSp>
      <p:pic>
        <p:nvPicPr>
          <p:cNvPr id="362" name="Google Shape;362;p37"/>
          <p:cNvPicPr preferRelativeResize="0"/>
          <p:nvPr/>
        </p:nvPicPr>
        <p:blipFill>
          <a:blip r:embed="rId3">
            <a:alphaModFix/>
          </a:blip>
          <a:stretch>
            <a:fillRect/>
          </a:stretch>
        </p:blipFill>
        <p:spPr>
          <a:xfrm>
            <a:off x="847925" y="1267175"/>
            <a:ext cx="7204875" cy="3692100"/>
          </a:xfrm>
          <a:prstGeom prst="rect">
            <a:avLst/>
          </a:prstGeom>
          <a:noFill/>
          <a:ln>
            <a:noFill/>
          </a:ln>
        </p:spPr>
      </p:pic>
      <p:sp>
        <p:nvSpPr>
          <p:cNvPr id="363" name="Google Shape;363;p37"/>
          <p:cNvSpPr/>
          <p:nvPr/>
        </p:nvSpPr>
        <p:spPr>
          <a:xfrm>
            <a:off x="1435900" y="2231525"/>
            <a:ext cx="495600" cy="26655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7"/>
          <p:cNvSpPr/>
          <p:nvPr/>
        </p:nvSpPr>
        <p:spPr>
          <a:xfrm>
            <a:off x="4481525" y="1807950"/>
            <a:ext cx="611100" cy="30222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7"/>
          <p:cNvSpPr/>
          <p:nvPr/>
        </p:nvSpPr>
        <p:spPr>
          <a:xfrm>
            <a:off x="2002763" y="4526825"/>
            <a:ext cx="2407500" cy="37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7"/>
          <p:cNvSpPr/>
          <p:nvPr/>
        </p:nvSpPr>
        <p:spPr>
          <a:xfrm>
            <a:off x="6602150" y="4526825"/>
            <a:ext cx="495600" cy="432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8"/>
          <p:cNvSpPr txBox="1"/>
          <p:nvPr>
            <p:ph idx="1" type="body"/>
          </p:nvPr>
        </p:nvSpPr>
        <p:spPr>
          <a:xfrm>
            <a:off x="163550" y="367475"/>
            <a:ext cx="8769900" cy="639600"/>
          </a:xfrm>
          <a:prstGeom prst="rect">
            <a:avLst/>
          </a:prstGeom>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None/>
            </a:pPr>
            <a:r>
              <a:rPr lang="fr" sz="2200">
                <a:solidFill>
                  <a:schemeClr val="lt1"/>
                </a:solidFill>
                <a:latin typeface="Arial"/>
                <a:ea typeface="Arial"/>
                <a:cs typeface="Arial"/>
                <a:sym typeface="Arial"/>
              </a:rPr>
              <a:t>V - Conclusion et Difficultés</a:t>
            </a:r>
            <a:endParaRPr sz="1900">
              <a:solidFill>
                <a:schemeClr val="lt1"/>
              </a:solidFill>
              <a:latin typeface="Arial"/>
              <a:ea typeface="Arial"/>
              <a:cs typeface="Arial"/>
              <a:sym typeface="Arial"/>
            </a:endParaRPr>
          </a:p>
          <a:p>
            <a:pPr indent="0" lvl="0" marL="0" rtl="0" algn="ctr">
              <a:spcBef>
                <a:spcPts val="0"/>
              </a:spcBef>
              <a:spcAft>
                <a:spcPts val="1200"/>
              </a:spcAft>
              <a:buNone/>
            </a:pPr>
            <a:r>
              <a:t/>
            </a:r>
            <a:endParaRPr/>
          </a:p>
        </p:txBody>
      </p:sp>
      <p:cxnSp>
        <p:nvCxnSpPr>
          <p:cNvPr id="372" name="Google Shape;372;p38"/>
          <p:cNvCxnSpPr/>
          <p:nvPr/>
        </p:nvCxnSpPr>
        <p:spPr>
          <a:xfrm>
            <a:off x="389525" y="1060975"/>
            <a:ext cx="8447100" cy="0"/>
          </a:xfrm>
          <a:prstGeom prst="straightConnector1">
            <a:avLst/>
          </a:prstGeom>
          <a:noFill/>
          <a:ln cap="flat" cmpd="sng" w="19050">
            <a:solidFill>
              <a:srgbClr val="FFFFFF"/>
            </a:solidFill>
            <a:prstDash val="solid"/>
            <a:round/>
            <a:headEnd len="med" w="med" type="none"/>
            <a:tailEnd len="med" w="med" type="none"/>
          </a:ln>
        </p:spPr>
      </p:cxnSp>
      <p:pic>
        <p:nvPicPr>
          <p:cNvPr id="373" name="Google Shape;373;p38"/>
          <p:cNvPicPr preferRelativeResize="0"/>
          <p:nvPr/>
        </p:nvPicPr>
        <p:blipFill>
          <a:blip r:embed="rId3">
            <a:alphaModFix/>
          </a:blip>
          <a:stretch>
            <a:fillRect/>
          </a:stretch>
        </p:blipFill>
        <p:spPr>
          <a:xfrm>
            <a:off x="1603525" y="2411375"/>
            <a:ext cx="1814725" cy="1814725"/>
          </a:xfrm>
          <a:prstGeom prst="rect">
            <a:avLst/>
          </a:prstGeom>
          <a:noFill/>
          <a:ln>
            <a:noFill/>
          </a:ln>
        </p:spPr>
      </p:pic>
      <p:pic>
        <p:nvPicPr>
          <p:cNvPr id="374" name="Google Shape;374;p38"/>
          <p:cNvPicPr preferRelativeResize="0"/>
          <p:nvPr/>
        </p:nvPicPr>
        <p:blipFill>
          <a:blip r:embed="rId3">
            <a:alphaModFix/>
          </a:blip>
          <a:stretch>
            <a:fillRect/>
          </a:stretch>
        </p:blipFill>
        <p:spPr>
          <a:xfrm>
            <a:off x="2715825" y="3589450"/>
            <a:ext cx="941450" cy="941450"/>
          </a:xfrm>
          <a:prstGeom prst="rect">
            <a:avLst/>
          </a:prstGeom>
          <a:noFill/>
          <a:ln>
            <a:noFill/>
          </a:ln>
        </p:spPr>
      </p:pic>
      <p:pic>
        <p:nvPicPr>
          <p:cNvPr id="375" name="Google Shape;375;p38"/>
          <p:cNvPicPr preferRelativeResize="0"/>
          <p:nvPr/>
        </p:nvPicPr>
        <p:blipFill>
          <a:blip r:embed="rId3">
            <a:alphaModFix/>
          </a:blip>
          <a:stretch>
            <a:fillRect/>
          </a:stretch>
        </p:blipFill>
        <p:spPr>
          <a:xfrm>
            <a:off x="1908325" y="3589450"/>
            <a:ext cx="941450" cy="941450"/>
          </a:xfrm>
          <a:prstGeom prst="rect">
            <a:avLst/>
          </a:prstGeom>
          <a:noFill/>
          <a:ln>
            <a:noFill/>
          </a:ln>
        </p:spPr>
      </p:pic>
      <p:pic>
        <p:nvPicPr>
          <p:cNvPr id="376" name="Google Shape;376;p38"/>
          <p:cNvPicPr preferRelativeResize="0"/>
          <p:nvPr/>
        </p:nvPicPr>
        <p:blipFill>
          <a:blip r:embed="rId3">
            <a:alphaModFix/>
          </a:blip>
          <a:stretch>
            <a:fillRect/>
          </a:stretch>
        </p:blipFill>
        <p:spPr>
          <a:xfrm>
            <a:off x="1246750" y="3401913"/>
            <a:ext cx="941450" cy="941450"/>
          </a:xfrm>
          <a:prstGeom prst="rect">
            <a:avLst/>
          </a:prstGeom>
          <a:noFill/>
          <a:ln>
            <a:noFill/>
          </a:ln>
        </p:spPr>
      </p:pic>
      <p:pic>
        <p:nvPicPr>
          <p:cNvPr id="377" name="Google Shape;377;p38"/>
          <p:cNvPicPr preferRelativeResize="0"/>
          <p:nvPr/>
        </p:nvPicPr>
        <p:blipFill>
          <a:blip r:embed="rId3">
            <a:alphaModFix/>
          </a:blip>
          <a:stretch>
            <a:fillRect/>
          </a:stretch>
        </p:blipFill>
        <p:spPr>
          <a:xfrm>
            <a:off x="3257900" y="3010225"/>
            <a:ext cx="941450" cy="941450"/>
          </a:xfrm>
          <a:prstGeom prst="rect">
            <a:avLst/>
          </a:prstGeom>
          <a:noFill/>
          <a:ln>
            <a:noFill/>
          </a:ln>
        </p:spPr>
      </p:pic>
      <p:pic>
        <p:nvPicPr>
          <p:cNvPr id="378" name="Google Shape;378;p38"/>
          <p:cNvPicPr preferRelativeResize="0"/>
          <p:nvPr/>
        </p:nvPicPr>
        <p:blipFill>
          <a:blip r:embed="rId3">
            <a:alphaModFix/>
          </a:blip>
          <a:stretch>
            <a:fillRect/>
          </a:stretch>
        </p:blipFill>
        <p:spPr>
          <a:xfrm>
            <a:off x="1020775" y="2648000"/>
            <a:ext cx="941450" cy="941450"/>
          </a:xfrm>
          <a:prstGeom prst="rect">
            <a:avLst/>
          </a:prstGeom>
          <a:noFill/>
          <a:ln>
            <a:noFill/>
          </a:ln>
        </p:spPr>
      </p:pic>
      <p:pic>
        <p:nvPicPr>
          <p:cNvPr id="379" name="Google Shape;379;p38"/>
          <p:cNvPicPr preferRelativeResize="0"/>
          <p:nvPr/>
        </p:nvPicPr>
        <p:blipFill>
          <a:blip r:embed="rId3">
            <a:alphaModFix/>
          </a:blip>
          <a:stretch>
            <a:fillRect/>
          </a:stretch>
        </p:blipFill>
        <p:spPr>
          <a:xfrm>
            <a:off x="3013525" y="2119150"/>
            <a:ext cx="941450" cy="941450"/>
          </a:xfrm>
          <a:prstGeom prst="rect">
            <a:avLst/>
          </a:prstGeom>
          <a:noFill/>
          <a:ln>
            <a:noFill/>
          </a:ln>
        </p:spPr>
      </p:pic>
      <p:pic>
        <p:nvPicPr>
          <p:cNvPr id="380" name="Google Shape;380;p38"/>
          <p:cNvPicPr preferRelativeResize="0"/>
          <p:nvPr/>
        </p:nvPicPr>
        <p:blipFill>
          <a:blip r:embed="rId3">
            <a:alphaModFix/>
          </a:blip>
          <a:stretch>
            <a:fillRect/>
          </a:stretch>
        </p:blipFill>
        <p:spPr>
          <a:xfrm>
            <a:off x="1246750" y="1706550"/>
            <a:ext cx="941450" cy="941450"/>
          </a:xfrm>
          <a:prstGeom prst="rect">
            <a:avLst/>
          </a:prstGeom>
          <a:noFill/>
          <a:ln>
            <a:noFill/>
          </a:ln>
        </p:spPr>
      </p:pic>
      <p:pic>
        <p:nvPicPr>
          <p:cNvPr id="381" name="Google Shape;381;p38"/>
          <p:cNvPicPr preferRelativeResize="0"/>
          <p:nvPr/>
        </p:nvPicPr>
        <p:blipFill>
          <a:blip r:embed="rId3">
            <a:alphaModFix/>
          </a:blip>
          <a:stretch>
            <a:fillRect/>
          </a:stretch>
        </p:blipFill>
        <p:spPr>
          <a:xfrm>
            <a:off x="2188200" y="1583675"/>
            <a:ext cx="941450" cy="941450"/>
          </a:xfrm>
          <a:prstGeom prst="rect">
            <a:avLst/>
          </a:prstGeom>
          <a:noFill/>
          <a:ln>
            <a:noFill/>
          </a:ln>
        </p:spPr>
      </p:pic>
      <p:cxnSp>
        <p:nvCxnSpPr>
          <p:cNvPr id="382" name="Google Shape;382;p38"/>
          <p:cNvCxnSpPr/>
          <p:nvPr/>
        </p:nvCxnSpPr>
        <p:spPr>
          <a:xfrm flipH="1" rot="10800000">
            <a:off x="4248750" y="2030625"/>
            <a:ext cx="1366200" cy="455400"/>
          </a:xfrm>
          <a:prstGeom prst="straightConnector1">
            <a:avLst/>
          </a:prstGeom>
          <a:noFill/>
          <a:ln cap="flat" cmpd="sng" w="38100">
            <a:solidFill>
              <a:srgbClr val="FFFFFF"/>
            </a:solidFill>
            <a:prstDash val="solid"/>
            <a:round/>
            <a:headEnd len="med" w="med" type="none"/>
            <a:tailEnd len="med" w="med" type="triangle"/>
          </a:ln>
        </p:spPr>
      </p:cxnSp>
      <p:cxnSp>
        <p:nvCxnSpPr>
          <p:cNvPr id="383" name="Google Shape;383;p38"/>
          <p:cNvCxnSpPr/>
          <p:nvPr/>
        </p:nvCxnSpPr>
        <p:spPr>
          <a:xfrm>
            <a:off x="4320800" y="3267975"/>
            <a:ext cx="1361100" cy="303000"/>
          </a:xfrm>
          <a:prstGeom prst="straightConnector1">
            <a:avLst/>
          </a:prstGeom>
          <a:noFill/>
          <a:ln cap="flat" cmpd="sng" w="38100">
            <a:solidFill>
              <a:srgbClr val="FFFFFF"/>
            </a:solidFill>
            <a:prstDash val="solid"/>
            <a:round/>
            <a:headEnd len="med" w="med" type="none"/>
            <a:tailEnd len="med" w="med" type="triangle"/>
          </a:ln>
        </p:spPr>
      </p:cxnSp>
      <p:pic>
        <p:nvPicPr>
          <p:cNvPr id="384" name="Google Shape;384;p38"/>
          <p:cNvPicPr preferRelativeResize="0"/>
          <p:nvPr/>
        </p:nvPicPr>
        <p:blipFill>
          <a:blip r:embed="rId4">
            <a:alphaModFix/>
          </a:blip>
          <a:stretch>
            <a:fillRect/>
          </a:stretch>
        </p:blipFill>
        <p:spPr>
          <a:xfrm>
            <a:off x="5908725" y="1235725"/>
            <a:ext cx="2261076" cy="1412275"/>
          </a:xfrm>
          <a:prstGeom prst="rect">
            <a:avLst/>
          </a:prstGeom>
          <a:noFill/>
          <a:ln>
            <a:noFill/>
          </a:ln>
        </p:spPr>
      </p:pic>
      <p:cxnSp>
        <p:nvCxnSpPr>
          <p:cNvPr id="385" name="Google Shape;385;p38"/>
          <p:cNvCxnSpPr/>
          <p:nvPr/>
        </p:nvCxnSpPr>
        <p:spPr>
          <a:xfrm flipH="1" rot="10800000">
            <a:off x="6177550" y="1387650"/>
            <a:ext cx="1232400" cy="576000"/>
          </a:xfrm>
          <a:prstGeom prst="curvedConnector3">
            <a:avLst>
              <a:gd fmla="val 18478" name="adj1"/>
            </a:avLst>
          </a:prstGeom>
          <a:noFill/>
          <a:ln cap="flat" cmpd="sng" w="28575">
            <a:solidFill>
              <a:srgbClr val="FF0000"/>
            </a:solidFill>
            <a:prstDash val="solid"/>
            <a:round/>
            <a:headEnd len="med" w="med" type="none"/>
            <a:tailEnd len="med" w="med" type="stealth"/>
          </a:ln>
        </p:spPr>
      </p:cxnSp>
      <p:pic>
        <p:nvPicPr>
          <p:cNvPr id="386" name="Google Shape;386;p38"/>
          <p:cNvPicPr preferRelativeResize="0"/>
          <p:nvPr/>
        </p:nvPicPr>
        <p:blipFill>
          <a:blip r:embed="rId5">
            <a:alphaModFix/>
          </a:blip>
          <a:stretch>
            <a:fillRect/>
          </a:stretch>
        </p:blipFill>
        <p:spPr>
          <a:xfrm>
            <a:off x="6030762" y="3267975"/>
            <a:ext cx="1525975" cy="1525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9"/>
          <p:cNvSpPr txBox="1"/>
          <p:nvPr>
            <p:ph idx="1" type="body"/>
          </p:nvPr>
        </p:nvSpPr>
        <p:spPr>
          <a:xfrm>
            <a:off x="163550" y="367475"/>
            <a:ext cx="8769900" cy="639600"/>
          </a:xfrm>
          <a:prstGeom prst="rect">
            <a:avLst/>
          </a:prstGeom>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None/>
            </a:pPr>
            <a:r>
              <a:rPr lang="fr" sz="2200">
                <a:solidFill>
                  <a:schemeClr val="lt1"/>
                </a:solidFill>
                <a:latin typeface="Arial"/>
                <a:ea typeface="Arial"/>
                <a:cs typeface="Arial"/>
                <a:sym typeface="Arial"/>
              </a:rPr>
              <a:t>V - Conclusion et Difficultés</a:t>
            </a:r>
            <a:endParaRPr sz="1900">
              <a:solidFill>
                <a:schemeClr val="lt1"/>
              </a:solidFill>
              <a:latin typeface="Arial"/>
              <a:ea typeface="Arial"/>
              <a:cs typeface="Arial"/>
              <a:sym typeface="Arial"/>
            </a:endParaRPr>
          </a:p>
          <a:p>
            <a:pPr indent="0" lvl="0" marL="0" rtl="0" algn="ctr">
              <a:spcBef>
                <a:spcPts val="0"/>
              </a:spcBef>
              <a:spcAft>
                <a:spcPts val="1200"/>
              </a:spcAft>
              <a:buNone/>
            </a:pPr>
            <a:r>
              <a:t/>
            </a:r>
            <a:endParaRPr/>
          </a:p>
        </p:txBody>
      </p:sp>
      <p:cxnSp>
        <p:nvCxnSpPr>
          <p:cNvPr id="392" name="Google Shape;392;p39"/>
          <p:cNvCxnSpPr/>
          <p:nvPr/>
        </p:nvCxnSpPr>
        <p:spPr>
          <a:xfrm>
            <a:off x="389525" y="1060975"/>
            <a:ext cx="8447100" cy="0"/>
          </a:xfrm>
          <a:prstGeom prst="straightConnector1">
            <a:avLst/>
          </a:prstGeom>
          <a:noFill/>
          <a:ln cap="flat" cmpd="sng" w="19050">
            <a:solidFill>
              <a:srgbClr val="FFFFFF"/>
            </a:solidFill>
            <a:prstDash val="solid"/>
            <a:round/>
            <a:headEnd len="med" w="med" type="none"/>
            <a:tailEnd len="med" w="med" type="none"/>
          </a:ln>
        </p:spPr>
      </p:cxnSp>
      <p:sp>
        <p:nvSpPr>
          <p:cNvPr id="393" name="Google Shape;393;p39"/>
          <p:cNvSpPr/>
          <p:nvPr/>
        </p:nvSpPr>
        <p:spPr>
          <a:xfrm>
            <a:off x="291925" y="1495125"/>
            <a:ext cx="1624800" cy="46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0000" lvl="0" marL="0" rtl="0" algn="l">
              <a:lnSpc>
                <a:spcPct val="115000"/>
              </a:lnSpc>
              <a:spcBef>
                <a:spcPts val="0"/>
              </a:spcBef>
              <a:spcAft>
                <a:spcPts val="0"/>
              </a:spcAft>
              <a:buNone/>
            </a:pPr>
            <a:r>
              <a:rPr i="1" lang="fr" sz="1200">
                <a:solidFill>
                  <a:srgbClr val="FFFFFF"/>
                </a:solidFill>
              </a:rPr>
              <a:t>nombre de blessées</a:t>
            </a:r>
            <a:endParaRPr>
              <a:solidFill>
                <a:srgbClr val="FFFFFF"/>
              </a:solidFill>
            </a:endParaRPr>
          </a:p>
        </p:txBody>
      </p:sp>
      <p:sp>
        <p:nvSpPr>
          <p:cNvPr id="394" name="Google Shape;394;p39"/>
          <p:cNvSpPr/>
          <p:nvPr/>
        </p:nvSpPr>
        <p:spPr>
          <a:xfrm>
            <a:off x="291975" y="2140750"/>
            <a:ext cx="1624800" cy="46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fr" sz="1200">
                <a:solidFill>
                  <a:srgbClr val="FFFFFF"/>
                </a:solidFill>
              </a:rPr>
              <a:t>nombre de morts</a:t>
            </a:r>
            <a:endParaRPr>
              <a:solidFill>
                <a:srgbClr val="FFFFFF"/>
              </a:solidFill>
            </a:endParaRPr>
          </a:p>
        </p:txBody>
      </p:sp>
      <p:sp>
        <p:nvSpPr>
          <p:cNvPr id="395" name="Google Shape;395;p39"/>
          <p:cNvSpPr/>
          <p:nvPr/>
        </p:nvSpPr>
        <p:spPr>
          <a:xfrm>
            <a:off x="291975" y="2723575"/>
            <a:ext cx="1624800" cy="46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fr" sz="1200">
                <a:solidFill>
                  <a:srgbClr val="FFFFFF"/>
                </a:solidFill>
              </a:rPr>
              <a:t>état dans lequel le fait divers a eu lieu</a:t>
            </a:r>
            <a:endParaRPr>
              <a:solidFill>
                <a:srgbClr val="FFFFFF"/>
              </a:solidFill>
            </a:endParaRPr>
          </a:p>
        </p:txBody>
      </p:sp>
      <p:sp>
        <p:nvSpPr>
          <p:cNvPr id="396" name="Google Shape;396;p39"/>
          <p:cNvSpPr/>
          <p:nvPr/>
        </p:nvSpPr>
        <p:spPr>
          <a:xfrm>
            <a:off x="292025" y="3306400"/>
            <a:ext cx="1624800" cy="46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fr" sz="1200">
                <a:solidFill>
                  <a:srgbClr val="FFFFFF"/>
                </a:solidFill>
              </a:rPr>
              <a:t>nombre de malfaiteurs</a:t>
            </a:r>
            <a:endParaRPr>
              <a:solidFill>
                <a:srgbClr val="FFFFFF"/>
              </a:solidFill>
            </a:endParaRPr>
          </a:p>
        </p:txBody>
      </p:sp>
      <p:sp>
        <p:nvSpPr>
          <p:cNvPr id="397" name="Google Shape;397;p39"/>
          <p:cNvSpPr/>
          <p:nvPr/>
        </p:nvSpPr>
        <p:spPr>
          <a:xfrm>
            <a:off x="292075" y="3889225"/>
            <a:ext cx="1624800" cy="46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0000" lvl="0" marL="0" rtl="0" algn="l">
              <a:lnSpc>
                <a:spcPct val="115000"/>
              </a:lnSpc>
              <a:spcBef>
                <a:spcPts val="0"/>
              </a:spcBef>
              <a:spcAft>
                <a:spcPts val="0"/>
              </a:spcAft>
              <a:buNone/>
            </a:pPr>
            <a:r>
              <a:rPr i="1" lang="fr" sz="1200">
                <a:solidFill>
                  <a:srgbClr val="FFFFFF"/>
                </a:solidFill>
              </a:rPr>
              <a:t>âge des malfaiteurs</a:t>
            </a:r>
            <a:endParaRPr>
              <a:solidFill>
                <a:srgbClr val="FFFFFF"/>
              </a:solidFill>
            </a:endParaRPr>
          </a:p>
        </p:txBody>
      </p:sp>
      <p:sp>
        <p:nvSpPr>
          <p:cNvPr id="398" name="Google Shape;398;p39"/>
          <p:cNvSpPr/>
          <p:nvPr/>
        </p:nvSpPr>
        <p:spPr>
          <a:xfrm>
            <a:off x="3016075" y="2140750"/>
            <a:ext cx="1624800" cy="1155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0000" lvl="0" marL="0" rtl="0" algn="l">
              <a:lnSpc>
                <a:spcPct val="115000"/>
              </a:lnSpc>
              <a:spcBef>
                <a:spcPts val="0"/>
              </a:spcBef>
              <a:spcAft>
                <a:spcPts val="0"/>
              </a:spcAft>
              <a:buNone/>
            </a:pPr>
            <a:r>
              <a:t/>
            </a:r>
            <a:endParaRPr>
              <a:solidFill>
                <a:srgbClr val="FFFFFF"/>
              </a:solidFill>
            </a:endParaRPr>
          </a:p>
        </p:txBody>
      </p:sp>
      <p:cxnSp>
        <p:nvCxnSpPr>
          <p:cNvPr id="399" name="Google Shape;399;p39"/>
          <p:cNvCxnSpPr>
            <a:stCxn id="393" idx="3"/>
            <a:endCxn id="398" idx="1"/>
          </p:cNvCxnSpPr>
          <p:nvPr/>
        </p:nvCxnSpPr>
        <p:spPr>
          <a:xfrm>
            <a:off x="1916725" y="1726425"/>
            <a:ext cx="1099500" cy="992100"/>
          </a:xfrm>
          <a:prstGeom prst="straightConnector1">
            <a:avLst/>
          </a:prstGeom>
          <a:noFill/>
          <a:ln cap="flat" cmpd="sng" w="19050">
            <a:solidFill>
              <a:srgbClr val="FFFFFF"/>
            </a:solidFill>
            <a:prstDash val="solid"/>
            <a:round/>
            <a:headEnd len="med" w="med" type="none"/>
            <a:tailEnd len="med" w="med" type="stealth"/>
          </a:ln>
        </p:spPr>
      </p:cxnSp>
      <p:cxnSp>
        <p:nvCxnSpPr>
          <p:cNvPr id="400" name="Google Shape;400;p39"/>
          <p:cNvCxnSpPr>
            <a:stCxn id="394" idx="3"/>
            <a:endCxn id="398" idx="1"/>
          </p:cNvCxnSpPr>
          <p:nvPr/>
        </p:nvCxnSpPr>
        <p:spPr>
          <a:xfrm>
            <a:off x="1916775" y="2372050"/>
            <a:ext cx="1099200" cy="346500"/>
          </a:xfrm>
          <a:prstGeom prst="straightConnector1">
            <a:avLst/>
          </a:prstGeom>
          <a:noFill/>
          <a:ln cap="flat" cmpd="sng" w="19050">
            <a:solidFill>
              <a:srgbClr val="FFFFFF"/>
            </a:solidFill>
            <a:prstDash val="solid"/>
            <a:round/>
            <a:headEnd len="med" w="med" type="none"/>
            <a:tailEnd len="med" w="med" type="stealth"/>
          </a:ln>
        </p:spPr>
      </p:cxnSp>
      <p:cxnSp>
        <p:nvCxnSpPr>
          <p:cNvPr id="401" name="Google Shape;401;p39"/>
          <p:cNvCxnSpPr>
            <a:stCxn id="395" idx="3"/>
            <a:endCxn id="398" idx="1"/>
          </p:cNvCxnSpPr>
          <p:nvPr/>
        </p:nvCxnSpPr>
        <p:spPr>
          <a:xfrm flipH="1" rot="10800000">
            <a:off x="1916775" y="2718475"/>
            <a:ext cx="1099200" cy="236400"/>
          </a:xfrm>
          <a:prstGeom prst="straightConnector1">
            <a:avLst/>
          </a:prstGeom>
          <a:noFill/>
          <a:ln cap="flat" cmpd="sng" w="19050">
            <a:solidFill>
              <a:srgbClr val="FFFFFF"/>
            </a:solidFill>
            <a:prstDash val="solid"/>
            <a:round/>
            <a:headEnd len="med" w="med" type="none"/>
            <a:tailEnd len="med" w="med" type="stealth"/>
          </a:ln>
        </p:spPr>
      </p:cxnSp>
      <p:cxnSp>
        <p:nvCxnSpPr>
          <p:cNvPr id="402" name="Google Shape;402;p39"/>
          <p:cNvCxnSpPr>
            <a:stCxn id="396" idx="3"/>
            <a:endCxn id="398" idx="1"/>
          </p:cNvCxnSpPr>
          <p:nvPr/>
        </p:nvCxnSpPr>
        <p:spPr>
          <a:xfrm flipH="1" rot="10800000">
            <a:off x="1916825" y="2718400"/>
            <a:ext cx="1099200" cy="819300"/>
          </a:xfrm>
          <a:prstGeom prst="straightConnector1">
            <a:avLst/>
          </a:prstGeom>
          <a:noFill/>
          <a:ln cap="flat" cmpd="sng" w="19050">
            <a:solidFill>
              <a:srgbClr val="FFFFFF"/>
            </a:solidFill>
            <a:prstDash val="solid"/>
            <a:round/>
            <a:headEnd len="med" w="med" type="none"/>
            <a:tailEnd len="med" w="med" type="stealth"/>
          </a:ln>
        </p:spPr>
      </p:cxnSp>
      <p:cxnSp>
        <p:nvCxnSpPr>
          <p:cNvPr id="403" name="Google Shape;403;p39"/>
          <p:cNvCxnSpPr>
            <a:stCxn id="397" idx="3"/>
            <a:endCxn id="398" idx="1"/>
          </p:cNvCxnSpPr>
          <p:nvPr/>
        </p:nvCxnSpPr>
        <p:spPr>
          <a:xfrm flipH="1" rot="10800000">
            <a:off x="1916875" y="2718325"/>
            <a:ext cx="1099200" cy="1402200"/>
          </a:xfrm>
          <a:prstGeom prst="straightConnector1">
            <a:avLst/>
          </a:prstGeom>
          <a:noFill/>
          <a:ln cap="flat" cmpd="sng" w="19050">
            <a:solidFill>
              <a:srgbClr val="FFFFFF"/>
            </a:solidFill>
            <a:prstDash val="solid"/>
            <a:round/>
            <a:headEnd len="med" w="med" type="none"/>
            <a:tailEnd len="med" w="med" type="stealth"/>
          </a:ln>
        </p:spPr>
      </p:cxnSp>
      <p:sp>
        <p:nvSpPr>
          <p:cNvPr id="404" name="Google Shape;404;p39"/>
          <p:cNvSpPr txBox="1"/>
          <p:nvPr/>
        </p:nvSpPr>
        <p:spPr>
          <a:xfrm>
            <a:off x="3016075" y="2256700"/>
            <a:ext cx="1624800" cy="92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200">
                <a:solidFill>
                  <a:srgbClr val="FFFFFF"/>
                </a:solidFill>
                <a:latin typeface="Roboto"/>
                <a:ea typeface="Roboto"/>
                <a:cs typeface="Roboto"/>
                <a:sym typeface="Roboto"/>
              </a:rPr>
              <a:t>Pas de changements significatifs sur les valeurs moyennes des variables </a:t>
            </a:r>
            <a:endParaRPr sz="1200">
              <a:solidFill>
                <a:srgbClr val="FFFFFF"/>
              </a:solidFill>
              <a:latin typeface="Roboto"/>
              <a:ea typeface="Roboto"/>
              <a:cs typeface="Roboto"/>
              <a:sym typeface="Roboto"/>
            </a:endParaRPr>
          </a:p>
        </p:txBody>
      </p:sp>
      <p:sp>
        <p:nvSpPr>
          <p:cNvPr id="405" name="Google Shape;405;p39"/>
          <p:cNvSpPr/>
          <p:nvPr/>
        </p:nvSpPr>
        <p:spPr>
          <a:xfrm>
            <a:off x="5078850" y="1526525"/>
            <a:ext cx="1624800" cy="46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0000" lvl="0" marL="0" rtl="0" algn="l">
              <a:lnSpc>
                <a:spcPct val="115000"/>
              </a:lnSpc>
              <a:spcBef>
                <a:spcPts val="0"/>
              </a:spcBef>
              <a:spcAft>
                <a:spcPts val="0"/>
              </a:spcAft>
              <a:buNone/>
            </a:pPr>
            <a:r>
              <a:rPr i="1" lang="fr" sz="1200">
                <a:solidFill>
                  <a:srgbClr val="FFFFFF"/>
                </a:solidFill>
              </a:rPr>
              <a:t>nombre de blessées</a:t>
            </a:r>
            <a:endParaRPr>
              <a:solidFill>
                <a:srgbClr val="FFFFFF"/>
              </a:solidFill>
            </a:endParaRPr>
          </a:p>
        </p:txBody>
      </p:sp>
      <p:sp>
        <p:nvSpPr>
          <p:cNvPr id="406" name="Google Shape;406;p39"/>
          <p:cNvSpPr/>
          <p:nvPr/>
        </p:nvSpPr>
        <p:spPr>
          <a:xfrm>
            <a:off x="5078900" y="2172150"/>
            <a:ext cx="1624800" cy="46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fr" sz="1200">
                <a:solidFill>
                  <a:srgbClr val="FFFFFF"/>
                </a:solidFill>
              </a:rPr>
              <a:t>nombre de morts</a:t>
            </a:r>
            <a:endParaRPr>
              <a:solidFill>
                <a:srgbClr val="FFFFFF"/>
              </a:solidFill>
            </a:endParaRPr>
          </a:p>
        </p:txBody>
      </p:sp>
      <p:sp>
        <p:nvSpPr>
          <p:cNvPr id="407" name="Google Shape;407;p39"/>
          <p:cNvSpPr/>
          <p:nvPr/>
        </p:nvSpPr>
        <p:spPr>
          <a:xfrm>
            <a:off x="5078900" y="2754975"/>
            <a:ext cx="1624800" cy="46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fr" sz="1200">
                <a:solidFill>
                  <a:srgbClr val="FFFFFF"/>
                </a:solidFill>
              </a:rPr>
              <a:t>état dans lequel le fait divers a eu lieu</a:t>
            </a:r>
            <a:endParaRPr>
              <a:solidFill>
                <a:srgbClr val="FFFFFF"/>
              </a:solidFill>
            </a:endParaRPr>
          </a:p>
        </p:txBody>
      </p:sp>
      <p:sp>
        <p:nvSpPr>
          <p:cNvPr id="408" name="Google Shape;408;p39"/>
          <p:cNvSpPr/>
          <p:nvPr/>
        </p:nvSpPr>
        <p:spPr>
          <a:xfrm>
            <a:off x="5078950" y="3337800"/>
            <a:ext cx="1624800" cy="46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fr" sz="1200">
                <a:solidFill>
                  <a:srgbClr val="FFFFFF"/>
                </a:solidFill>
              </a:rPr>
              <a:t>nombre de malfaiteurs</a:t>
            </a:r>
            <a:endParaRPr>
              <a:solidFill>
                <a:srgbClr val="FFFFFF"/>
              </a:solidFill>
            </a:endParaRPr>
          </a:p>
        </p:txBody>
      </p:sp>
      <p:sp>
        <p:nvSpPr>
          <p:cNvPr id="409" name="Google Shape;409;p39"/>
          <p:cNvSpPr/>
          <p:nvPr/>
        </p:nvSpPr>
        <p:spPr>
          <a:xfrm>
            <a:off x="5079000" y="3920625"/>
            <a:ext cx="1624800" cy="46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0000" lvl="0" marL="0" rtl="0" algn="l">
              <a:lnSpc>
                <a:spcPct val="115000"/>
              </a:lnSpc>
              <a:spcBef>
                <a:spcPts val="0"/>
              </a:spcBef>
              <a:spcAft>
                <a:spcPts val="0"/>
              </a:spcAft>
              <a:buNone/>
            </a:pPr>
            <a:r>
              <a:rPr i="1" lang="fr" sz="1200">
                <a:solidFill>
                  <a:srgbClr val="FFFFFF"/>
                </a:solidFill>
              </a:rPr>
              <a:t>âge des malfaiteurs</a:t>
            </a:r>
            <a:endParaRPr>
              <a:solidFill>
                <a:srgbClr val="FFFFFF"/>
              </a:solidFill>
            </a:endParaRPr>
          </a:p>
        </p:txBody>
      </p:sp>
      <p:cxnSp>
        <p:nvCxnSpPr>
          <p:cNvPr id="410" name="Google Shape;410;p39"/>
          <p:cNvCxnSpPr/>
          <p:nvPr/>
        </p:nvCxnSpPr>
        <p:spPr>
          <a:xfrm>
            <a:off x="4838100" y="1293900"/>
            <a:ext cx="26700" cy="3348600"/>
          </a:xfrm>
          <a:prstGeom prst="straightConnector1">
            <a:avLst/>
          </a:prstGeom>
          <a:noFill/>
          <a:ln cap="flat" cmpd="sng" w="28575">
            <a:solidFill>
              <a:srgbClr val="FFFFFF"/>
            </a:solidFill>
            <a:prstDash val="solid"/>
            <a:round/>
            <a:headEnd len="med" w="med" type="none"/>
            <a:tailEnd len="med" w="med" type="none"/>
          </a:ln>
        </p:spPr>
      </p:cxnSp>
      <p:pic>
        <p:nvPicPr>
          <p:cNvPr id="411" name="Google Shape;411;p39"/>
          <p:cNvPicPr preferRelativeResize="0"/>
          <p:nvPr/>
        </p:nvPicPr>
        <p:blipFill>
          <a:blip r:embed="rId3">
            <a:alphaModFix/>
          </a:blip>
          <a:stretch>
            <a:fillRect/>
          </a:stretch>
        </p:blipFill>
        <p:spPr>
          <a:xfrm>
            <a:off x="7374600" y="2057250"/>
            <a:ext cx="1558850" cy="1558850"/>
          </a:xfrm>
          <a:prstGeom prst="rect">
            <a:avLst/>
          </a:prstGeom>
          <a:noFill/>
          <a:ln>
            <a:noFill/>
          </a:ln>
        </p:spPr>
      </p:pic>
      <p:cxnSp>
        <p:nvCxnSpPr>
          <p:cNvPr id="412" name="Google Shape;412;p39"/>
          <p:cNvCxnSpPr>
            <a:stCxn id="405" idx="3"/>
            <a:endCxn id="411" idx="1"/>
          </p:cNvCxnSpPr>
          <p:nvPr/>
        </p:nvCxnSpPr>
        <p:spPr>
          <a:xfrm>
            <a:off x="6703650" y="1757825"/>
            <a:ext cx="671100" cy="1078800"/>
          </a:xfrm>
          <a:prstGeom prst="straightConnector1">
            <a:avLst/>
          </a:prstGeom>
          <a:noFill/>
          <a:ln cap="flat" cmpd="sng" w="19050">
            <a:solidFill>
              <a:srgbClr val="FFFFFF"/>
            </a:solidFill>
            <a:prstDash val="solid"/>
            <a:round/>
            <a:headEnd len="med" w="med" type="none"/>
            <a:tailEnd len="med" w="med" type="stealth"/>
          </a:ln>
        </p:spPr>
      </p:cxnSp>
      <p:cxnSp>
        <p:nvCxnSpPr>
          <p:cNvPr id="413" name="Google Shape;413;p39"/>
          <p:cNvCxnSpPr>
            <a:stCxn id="406" idx="3"/>
            <a:endCxn id="411" idx="1"/>
          </p:cNvCxnSpPr>
          <p:nvPr/>
        </p:nvCxnSpPr>
        <p:spPr>
          <a:xfrm>
            <a:off x="6703700" y="2403450"/>
            <a:ext cx="670800" cy="433200"/>
          </a:xfrm>
          <a:prstGeom prst="straightConnector1">
            <a:avLst/>
          </a:prstGeom>
          <a:noFill/>
          <a:ln cap="flat" cmpd="sng" w="19050">
            <a:solidFill>
              <a:srgbClr val="FFFFFF"/>
            </a:solidFill>
            <a:prstDash val="solid"/>
            <a:round/>
            <a:headEnd len="med" w="med" type="none"/>
            <a:tailEnd len="med" w="med" type="stealth"/>
          </a:ln>
        </p:spPr>
      </p:cxnSp>
      <p:cxnSp>
        <p:nvCxnSpPr>
          <p:cNvPr id="414" name="Google Shape;414;p39"/>
          <p:cNvCxnSpPr>
            <a:endCxn id="411" idx="1"/>
          </p:cNvCxnSpPr>
          <p:nvPr/>
        </p:nvCxnSpPr>
        <p:spPr>
          <a:xfrm flipH="1" rot="10800000">
            <a:off x="6703800" y="2836675"/>
            <a:ext cx="670800" cy="149700"/>
          </a:xfrm>
          <a:prstGeom prst="straightConnector1">
            <a:avLst/>
          </a:prstGeom>
          <a:noFill/>
          <a:ln cap="flat" cmpd="sng" w="19050">
            <a:solidFill>
              <a:srgbClr val="FFFFFF"/>
            </a:solidFill>
            <a:prstDash val="solid"/>
            <a:round/>
            <a:headEnd len="med" w="med" type="none"/>
            <a:tailEnd len="med" w="med" type="stealth"/>
          </a:ln>
        </p:spPr>
      </p:cxnSp>
      <p:cxnSp>
        <p:nvCxnSpPr>
          <p:cNvPr id="415" name="Google Shape;415;p39"/>
          <p:cNvCxnSpPr>
            <a:stCxn id="408" idx="3"/>
            <a:endCxn id="411" idx="1"/>
          </p:cNvCxnSpPr>
          <p:nvPr/>
        </p:nvCxnSpPr>
        <p:spPr>
          <a:xfrm flipH="1" rot="10800000">
            <a:off x="6703750" y="2836800"/>
            <a:ext cx="670800" cy="732300"/>
          </a:xfrm>
          <a:prstGeom prst="straightConnector1">
            <a:avLst/>
          </a:prstGeom>
          <a:noFill/>
          <a:ln cap="flat" cmpd="sng" w="19050">
            <a:solidFill>
              <a:srgbClr val="FFFFFF"/>
            </a:solidFill>
            <a:prstDash val="solid"/>
            <a:round/>
            <a:headEnd len="med" w="med" type="none"/>
            <a:tailEnd len="med" w="med" type="stealth"/>
          </a:ln>
        </p:spPr>
      </p:cxnSp>
      <p:cxnSp>
        <p:nvCxnSpPr>
          <p:cNvPr id="416" name="Google Shape;416;p39"/>
          <p:cNvCxnSpPr>
            <a:stCxn id="409" idx="3"/>
            <a:endCxn id="411" idx="1"/>
          </p:cNvCxnSpPr>
          <p:nvPr/>
        </p:nvCxnSpPr>
        <p:spPr>
          <a:xfrm flipH="1" rot="10800000">
            <a:off x="6703800" y="2836725"/>
            <a:ext cx="670800" cy="1315200"/>
          </a:xfrm>
          <a:prstGeom prst="straightConnector1">
            <a:avLst/>
          </a:prstGeom>
          <a:noFill/>
          <a:ln cap="flat" cmpd="sng" w="19050">
            <a:solidFill>
              <a:srgbClr val="FFFFFF"/>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par>
                                <p:cTn fill="hold" nodeType="with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par>
                                <p:cTn fill="hold" nodeType="with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par>
                                <p:cTn fill="hold" nodeType="with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0"/>
          <p:cNvSpPr txBox="1"/>
          <p:nvPr>
            <p:ph idx="1" type="body"/>
          </p:nvPr>
        </p:nvSpPr>
        <p:spPr>
          <a:xfrm>
            <a:off x="163550" y="367475"/>
            <a:ext cx="8769900" cy="639600"/>
          </a:xfrm>
          <a:prstGeom prst="rect">
            <a:avLst/>
          </a:prstGeom>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None/>
            </a:pPr>
            <a:r>
              <a:rPr lang="fr" sz="2200">
                <a:solidFill>
                  <a:schemeClr val="lt1"/>
                </a:solidFill>
                <a:latin typeface="Arial"/>
                <a:ea typeface="Arial"/>
                <a:cs typeface="Arial"/>
                <a:sym typeface="Arial"/>
              </a:rPr>
              <a:t>V - Conclusion et Difficultés</a:t>
            </a:r>
            <a:endParaRPr sz="1900">
              <a:solidFill>
                <a:schemeClr val="lt1"/>
              </a:solidFill>
              <a:latin typeface="Arial"/>
              <a:ea typeface="Arial"/>
              <a:cs typeface="Arial"/>
              <a:sym typeface="Arial"/>
            </a:endParaRPr>
          </a:p>
          <a:p>
            <a:pPr indent="0" lvl="0" marL="0" rtl="0" algn="ctr">
              <a:spcBef>
                <a:spcPts val="0"/>
              </a:spcBef>
              <a:spcAft>
                <a:spcPts val="1200"/>
              </a:spcAft>
              <a:buNone/>
            </a:pPr>
            <a:r>
              <a:t/>
            </a:r>
            <a:endParaRPr/>
          </a:p>
        </p:txBody>
      </p:sp>
      <p:cxnSp>
        <p:nvCxnSpPr>
          <p:cNvPr id="422" name="Google Shape;422;p40"/>
          <p:cNvCxnSpPr/>
          <p:nvPr/>
        </p:nvCxnSpPr>
        <p:spPr>
          <a:xfrm>
            <a:off x="389525" y="1060975"/>
            <a:ext cx="8447100" cy="0"/>
          </a:xfrm>
          <a:prstGeom prst="straightConnector1">
            <a:avLst/>
          </a:prstGeom>
          <a:noFill/>
          <a:ln cap="flat" cmpd="sng" w="19050">
            <a:solidFill>
              <a:srgbClr val="FFFFFF"/>
            </a:solidFill>
            <a:prstDash val="solid"/>
            <a:round/>
            <a:headEnd len="med" w="med" type="none"/>
            <a:tailEnd len="med" w="med" type="none"/>
          </a:ln>
        </p:spPr>
      </p:cxnSp>
      <p:pic>
        <p:nvPicPr>
          <p:cNvPr id="423" name="Google Shape;423;p40"/>
          <p:cNvPicPr preferRelativeResize="0"/>
          <p:nvPr/>
        </p:nvPicPr>
        <p:blipFill>
          <a:blip r:embed="rId3">
            <a:alphaModFix/>
          </a:blip>
          <a:stretch>
            <a:fillRect/>
          </a:stretch>
        </p:blipFill>
        <p:spPr>
          <a:xfrm>
            <a:off x="593275" y="1524672"/>
            <a:ext cx="1418975" cy="1382400"/>
          </a:xfrm>
          <a:prstGeom prst="rect">
            <a:avLst/>
          </a:prstGeom>
          <a:noFill/>
          <a:ln>
            <a:noFill/>
          </a:ln>
        </p:spPr>
      </p:pic>
      <p:pic>
        <p:nvPicPr>
          <p:cNvPr id="424" name="Google Shape;424;p40"/>
          <p:cNvPicPr preferRelativeResize="0"/>
          <p:nvPr/>
        </p:nvPicPr>
        <p:blipFill>
          <a:blip r:embed="rId4">
            <a:alphaModFix/>
          </a:blip>
          <a:stretch>
            <a:fillRect/>
          </a:stretch>
        </p:blipFill>
        <p:spPr>
          <a:xfrm>
            <a:off x="593275" y="3044908"/>
            <a:ext cx="1418975" cy="1472092"/>
          </a:xfrm>
          <a:prstGeom prst="rect">
            <a:avLst/>
          </a:prstGeom>
          <a:noFill/>
          <a:ln>
            <a:noFill/>
          </a:ln>
        </p:spPr>
      </p:pic>
      <p:cxnSp>
        <p:nvCxnSpPr>
          <p:cNvPr id="425" name="Google Shape;425;p40"/>
          <p:cNvCxnSpPr/>
          <p:nvPr/>
        </p:nvCxnSpPr>
        <p:spPr>
          <a:xfrm>
            <a:off x="4638500" y="1504300"/>
            <a:ext cx="0" cy="3206400"/>
          </a:xfrm>
          <a:prstGeom prst="straightConnector1">
            <a:avLst/>
          </a:prstGeom>
          <a:noFill/>
          <a:ln cap="flat" cmpd="sng" w="28575">
            <a:solidFill>
              <a:srgbClr val="FFFFFF"/>
            </a:solidFill>
            <a:prstDash val="solid"/>
            <a:round/>
            <a:headEnd len="med" w="med" type="none"/>
            <a:tailEnd len="med" w="med" type="none"/>
          </a:ln>
        </p:spPr>
      </p:cxnSp>
      <p:pic>
        <p:nvPicPr>
          <p:cNvPr id="426" name="Google Shape;426;p40"/>
          <p:cNvPicPr preferRelativeResize="0"/>
          <p:nvPr/>
        </p:nvPicPr>
        <p:blipFill>
          <a:blip r:embed="rId5">
            <a:alphaModFix/>
          </a:blip>
          <a:stretch>
            <a:fillRect/>
          </a:stretch>
        </p:blipFill>
        <p:spPr>
          <a:xfrm>
            <a:off x="2646913" y="2349500"/>
            <a:ext cx="1811133" cy="1382399"/>
          </a:xfrm>
          <a:prstGeom prst="rect">
            <a:avLst/>
          </a:prstGeom>
          <a:noFill/>
          <a:ln>
            <a:noFill/>
          </a:ln>
        </p:spPr>
      </p:pic>
      <p:cxnSp>
        <p:nvCxnSpPr>
          <p:cNvPr id="427" name="Google Shape;427;p40"/>
          <p:cNvCxnSpPr>
            <a:stCxn id="423" idx="3"/>
            <a:endCxn id="426" idx="1"/>
          </p:cNvCxnSpPr>
          <p:nvPr/>
        </p:nvCxnSpPr>
        <p:spPr>
          <a:xfrm>
            <a:off x="2012250" y="2215872"/>
            <a:ext cx="634800" cy="824700"/>
          </a:xfrm>
          <a:prstGeom prst="straightConnector1">
            <a:avLst/>
          </a:prstGeom>
          <a:noFill/>
          <a:ln cap="flat" cmpd="sng" w="19050">
            <a:solidFill>
              <a:srgbClr val="FFFFFF"/>
            </a:solidFill>
            <a:prstDash val="solid"/>
            <a:round/>
            <a:headEnd len="med" w="med" type="none"/>
            <a:tailEnd len="med" w="med" type="triangle"/>
          </a:ln>
        </p:spPr>
      </p:cxnSp>
      <p:cxnSp>
        <p:nvCxnSpPr>
          <p:cNvPr id="428" name="Google Shape;428;p40"/>
          <p:cNvCxnSpPr>
            <a:stCxn id="424" idx="3"/>
            <a:endCxn id="426" idx="1"/>
          </p:cNvCxnSpPr>
          <p:nvPr/>
        </p:nvCxnSpPr>
        <p:spPr>
          <a:xfrm flipH="1" rot="10800000">
            <a:off x="2012250" y="3040554"/>
            <a:ext cx="634800" cy="740400"/>
          </a:xfrm>
          <a:prstGeom prst="straightConnector1">
            <a:avLst/>
          </a:prstGeom>
          <a:noFill/>
          <a:ln cap="flat" cmpd="sng" w="19050">
            <a:solidFill>
              <a:srgbClr val="FFFFFF"/>
            </a:solidFill>
            <a:prstDash val="solid"/>
            <a:round/>
            <a:headEnd len="med" w="med" type="none"/>
            <a:tailEnd len="med" w="med" type="triangle"/>
          </a:ln>
        </p:spPr>
      </p:cxnSp>
      <p:cxnSp>
        <p:nvCxnSpPr>
          <p:cNvPr id="429" name="Google Shape;429;p40"/>
          <p:cNvCxnSpPr/>
          <p:nvPr/>
        </p:nvCxnSpPr>
        <p:spPr>
          <a:xfrm rot="-5400000">
            <a:off x="2459875" y="2319300"/>
            <a:ext cx="1710000" cy="1335900"/>
          </a:xfrm>
          <a:prstGeom prst="curvedConnector3">
            <a:avLst>
              <a:gd fmla="val 91408" name="adj1"/>
            </a:avLst>
          </a:prstGeom>
          <a:noFill/>
          <a:ln cap="flat" cmpd="sng" w="38100">
            <a:solidFill>
              <a:srgbClr val="FF0000"/>
            </a:solidFill>
            <a:prstDash val="solid"/>
            <a:round/>
            <a:headEnd len="med" w="med" type="none"/>
            <a:tailEnd len="med" w="med" type="stealth"/>
          </a:ln>
        </p:spPr>
      </p:cxnSp>
      <p:sp>
        <p:nvSpPr>
          <p:cNvPr id="430" name="Google Shape;430;p40"/>
          <p:cNvSpPr txBox="1"/>
          <p:nvPr/>
        </p:nvSpPr>
        <p:spPr>
          <a:xfrm rot="-2443659">
            <a:off x="2123983" y="2097211"/>
            <a:ext cx="1785385" cy="41546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500">
                <a:solidFill>
                  <a:srgbClr val="FF0000"/>
                </a:solidFill>
                <a:latin typeface="Roboto"/>
                <a:ea typeface="Roboto"/>
                <a:cs typeface="Roboto"/>
                <a:sym typeface="Roboto"/>
              </a:rPr>
              <a:t>Augmentation</a:t>
            </a:r>
            <a:endParaRPr b="1" sz="1500">
              <a:solidFill>
                <a:srgbClr val="FF0000"/>
              </a:solidFill>
              <a:latin typeface="Roboto"/>
              <a:ea typeface="Roboto"/>
              <a:cs typeface="Roboto"/>
              <a:sym typeface="Roboto"/>
            </a:endParaRPr>
          </a:p>
        </p:txBody>
      </p:sp>
      <p:pic>
        <p:nvPicPr>
          <p:cNvPr id="431" name="Google Shape;431;p40"/>
          <p:cNvPicPr preferRelativeResize="0"/>
          <p:nvPr/>
        </p:nvPicPr>
        <p:blipFill>
          <a:blip r:embed="rId6">
            <a:alphaModFix/>
          </a:blip>
          <a:stretch>
            <a:fillRect/>
          </a:stretch>
        </p:blipFill>
        <p:spPr>
          <a:xfrm>
            <a:off x="4877648" y="1381725"/>
            <a:ext cx="1134818" cy="1190025"/>
          </a:xfrm>
          <a:prstGeom prst="rect">
            <a:avLst/>
          </a:prstGeom>
          <a:noFill/>
          <a:ln>
            <a:noFill/>
          </a:ln>
        </p:spPr>
      </p:pic>
      <p:pic>
        <p:nvPicPr>
          <p:cNvPr id="432" name="Google Shape;432;p40"/>
          <p:cNvPicPr preferRelativeResize="0"/>
          <p:nvPr/>
        </p:nvPicPr>
        <p:blipFill>
          <a:blip r:embed="rId7">
            <a:alphaModFix/>
          </a:blip>
          <a:stretch>
            <a:fillRect/>
          </a:stretch>
        </p:blipFill>
        <p:spPr>
          <a:xfrm>
            <a:off x="5937748" y="1919225"/>
            <a:ext cx="1134825" cy="1305049"/>
          </a:xfrm>
          <a:prstGeom prst="rect">
            <a:avLst/>
          </a:prstGeom>
          <a:noFill/>
          <a:ln>
            <a:noFill/>
          </a:ln>
        </p:spPr>
      </p:pic>
      <p:pic>
        <p:nvPicPr>
          <p:cNvPr id="433" name="Google Shape;433;p40"/>
          <p:cNvPicPr preferRelativeResize="0"/>
          <p:nvPr/>
        </p:nvPicPr>
        <p:blipFill>
          <a:blip r:embed="rId8">
            <a:alphaModFix/>
          </a:blip>
          <a:stretch>
            <a:fillRect/>
          </a:stretch>
        </p:blipFill>
        <p:spPr>
          <a:xfrm>
            <a:off x="6975125" y="1381725"/>
            <a:ext cx="976000" cy="1035500"/>
          </a:xfrm>
          <a:prstGeom prst="rect">
            <a:avLst/>
          </a:prstGeom>
          <a:noFill/>
          <a:ln>
            <a:noFill/>
          </a:ln>
        </p:spPr>
      </p:pic>
      <p:pic>
        <p:nvPicPr>
          <p:cNvPr id="434" name="Google Shape;434;p40"/>
          <p:cNvPicPr preferRelativeResize="0"/>
          <p:nvPr/>
        </p:nvPicPr>
        <p:blipFill>
          <a:blip r:embed="rId9">
            <a:alphaModFix/>
          </a:blip>
          <a:stretch>
            <a:fillRect/>
          </a:stretch>
        </p:blipFill>
        <p:spPr>
          <a:xfrm>
            <a:off x="5092723" y="3040560"/>
            <a:ext cx="976000" cy="1016190"/>
          </a:xfrm>
          <a:prstGeom prst="rect">
            <a:avLst/>
          </a:prstGeom>
          <a:noFill/>
          <a:ln>
            <a:noFill/>
          </a:ln>
        </p:spPr>
      </p:pic>
      <p:pic>
        <p:nvPicPr>
          <p:cNvPr id="435" name="Google Shape;435;p40"/>
          <p:cNvPicPr preferRelativeResize="0"/>
          <p:nvPr/>
        </p:nvPicPr>
        <p:blipFill>
          <a:blip r:embed="rId10">
            <a:alphaModFix/>
          </a:blip>
          <a:stretch>
            <a:fillRect/>
          </a:stretch>
        </p:blipFill>
        <p:spPr>
          <a:xfrm>
            <a:off x="6975125" y="3044896"/>
            <a:ext cx="976000" cy="1115428"/>
          </a:xfrm>
          <a:prstGeom prst="rect">
            <a:avLst/>
          </a:prstGeom>
          <a:noFill/>
          <a:ln>
            <a:noFill/>
          </a:ln>
        </p:spPr>
      </p:pic>
      <p:pic>
        <p:nvPicPr>
          <p:cNvPr id="436" name="Google Shape;436;p40"/>
          <p:cNvPicPr preferRelativeResize="0"/>
          <p:nvPr/>
        </p:nvPicPr>
        <p:blipFill>
          <a:blip r:embed="rId11">
            <a:alphaModFix/>
          </a:blip>
          <a:stretch>
            <a:fillRect/>
          </a:stretch>
        </p:blipFill>
        <p:spPr>
          <a:xfrm>
            <a:off x="6017159" y="3910631"/>
            <a:ext cx="976000" cy="10780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1"/>
          <p:cNvSpPr txBox="1"/>
          <p:nvPr>
            <p:ph idx="1" type="body"/>
          </p:nvPr>
        </p:nvSpPr>
        <p:spPr>
          <a:xfrm>
            <a:off x="163550" y="367475"/>
            <a:ext cx="8769900" cy="639600"/>
          </a:xfrm>
          <a:prstGeom prst="rect">
            <a:avLst/>
          </a:prstGeom>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None/>
            </a:pPr>
            <a:r>
              <a:rPr lang="fr" sz="2200">
                <a:solidFill>
                  <a:schemeClr val="lt1"/>
                </a:solidFill>
                <a:latin typeface="Arial"/>
                <a:ea typeface="Arial"/>
                <a:cs typeface="Arial"/>
                <a:sym typeface="Arial"/>
              </a:rPr>
              <a:t>V - Conclusion et Difficultés</a:t>
            </a:r>
            <a:endParaRPr sz="1900">
              <a:solidFill>
                <a:schemeClr val="lt1"/>
              </a:solidFill>
              <a:latin typeface="Arial"/>
              <a:ea typeface="Arial"/>
              <a:cs typeface="Arial"/>
              <a:sym typeface="Arial"/>
            </a:endParaRPr>
          </a:p>
          <a:p>
            <a:pPr indent="0" lvl="0" marL="0" rtl="0" algn="ctr">
              <a:spcBef>
                <a:spcPts val="0"/>
              </a:spcBef>
              <a:spcAft>
                <a:spcPts val="1200"/>
              </a:spcAft>
              <a:buNone/>
            </a:pPr>
            <a:r>
              <a:t/>
            </a:r>
            <a:endParaRPr/>
          </a:p>
        </p:txBody>
      </p:sp>
      <p:cxnSp>
        <p:nvCxnSpPr>
          <p:cNvPr id="442" name="Google Shape;442;p41"/>
          <p:cNvCxnSpPr/>
          <p:nvPr/>
        </p:nvCxnSpPr>
        <p:spPr>
          <a:xfrm>
            <a:off x="389525" y="1060975"/>
            <a:ext cx="8447100" cy="0"/>
          </a:xfrm>
          <a:prstGeom prst="straightConnector1">
            <a:avLst/>
          </a:prstGeom>
          <a:noFill/>
          <a:ln cap="flat" cmpd="sng" w="19050">
            <a:solidFill>
              <a:srgbClr val="FFFFFF"/>
            </a:solidFill>
            <a:prstDash val="solid"/>
            <a:round/>
            <a:headEnd len="med" w="med" type="none"/>
            <a:tailEnd len="med" w="med" type="none"/>
          </a:ln>
        </p:spPr>
      </p:cxnSp>
      <p:pic>
        <p:nvPicPr>
          <p:cNvPr id="443" name="Google Shape;443;p41"/>
          <p:cNvPicPr preferRelativeResize="0"/>
          <p:nvPr/>
        </p:nvPicPr>
        <p:blipFill>
          <a:blip r:embed="rId3">
            <a:alphaModFix/>
          </a:blip>
          <a:stretch>
            <a:fillRect/>
          </a:stretch>
        </p:blipFill>
        <p:spPr>
          <a:xfrm>
            <a:off x="163550" y="1969575"/>
            <a:ext cx="8769901" cy="2633249"/>
          </a:xfrm>
          <a:prstGeom prst="rect">
            <a:avLst/>
          </a:prstGeom>
          <a:noFill/>
          <a:ln>
            <a:noFill/>
          </a:ln>
        </p:spPr>
      </p:pic>
      <p:sp>
        <p:nvSpPr>
          <p:cNvPr id="444" name="Google Shape;444;p41"/>
          <p:cNvSpPr txBox="1"/>
          <p:nvPr/>
        </p:nvSpPr>
        <p:spPr>
          <a:xfrm>
            <a:off x="910550" y="1263825"/>
            <a:ext cx="20040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Font typeface="Roboto"/>
              <a:buChar char="●"/>
            </a:pPr>
            <a:r>
              <a:rPr lang="fr" sz="1200">
                <a:solidFill>
                  <a:srgbClr val="FFFFFF"/>
                </a:solidFill>
                <a:latin typeface="Roboto"/>
                <a:ea typeface="Roboto"/>
                <a:cs typeface="Roboto"/>
                <a:sym typeface="Roboto"/>
              </a:rPr>
              <a:t>Forme des données</a:t>
            </a:r>
            <a:endParaRPr sz="1200">
              <a:solidFill>
                <a:srgbClr val="FFFFFF"/>
              </a:solidFill>
              <a:latin typeface="Roboto"/>
              <a:ea typeface="Roboto"/>
              <a:cs typeface="Roboto"/>
              <a:sym typeface="Roboto"/>
            </a:endParaRPr>
          </a:p>
        </p:txBody>
      </p:sp>
      <p:sp>
        <p:nvSpPr>
          <p:cNvPr id="445" name="Google Shape;445;p41"/>
          <p:cNvSpPr txBox="1"/>
          <p:nvPr/>
        </p:nvSpPr>
        <p:spPr>
          <a:xfrm>
            <a:off x="3489000" y="1263813"/>
            <a:ext cx="20040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Font typeface="Roboto"/>
              <a:buChar char="●"/>
            </a:pPr>
            <a:r>
              <a:rPr lang="fr" sz="1200">
                <a:solidFill>
                  <a:srgbClr val="FFFFFF"/>
                </a:solidFill>
                <a:latin typeface="Roboto"/>
                <a:ea typeface="Roboto"/>
                <a:cs typeface="Roboto"/>
                <a:sym typeface="Roboto"/>
              </a:rPr>
              <a:t>Retrait des NA</a:t>
            </a:r>
            <a:endParaRPr sz="1200">
              <a:solidFill>
                <a:srgbClr val="FFFFFF"/>
              </a:solidFill>
              <a:latin typeface="Roboto"/>
              <a:ea typeface="Roboto"/>
              <a:cs typeface="Roboto"/>
              <a:sym typeface="Roboto"/>
            </a:endParaRPr>
          </a:p>
        </p:txBody>
      </p:sp>
      <p:sp>
        <p:nvSpPr>
          <p:cNvPr id="446" name="Google Shape;446;p41"/>
          <p:cNvSpPr txBox="1"/>
          <p:nvPr/>
        </p:nvSpPr>
        <p:spPr>
          <a:xfrm>
            <a:off x="6238600" y="1263825"/>
            <a:ext cx="20040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Font typeface="Roboto"/>
              <a:buChar char="●"/>
            </a:pPr>
            <a:r>
              <a:rPr lang="fr" sz="1200">
                <a:solidFill>
                  <a:srgbClr val="FFFFFF"/>
                </a:solidFill>
                <a:latin typeface="Roboto"/>
                <a:ea typeface="Roboto"/>
                <a:cs typeface="Roboto"/>
                <a:sym typeface="Roboto"/>
              </a:rPr>
              <a:t>Temps d’exécution</a:t>
            </a:r>
            <a:endParaRPr sz="1200">
              <a:solidFill>
                <a:srgbClr val="FFFFFF"/>
              </a:solidFill>
              <a:latin typeface="Roboto"/>
              <a:ea typeface="Roboto"/>
              <a:cs typeface="Roboto"/>
              <a:sym typeface="Roboto"/>
            </a:endParaRPr>
          </a:p>
        </p:txBody>
      </p:sp>
      <p:sp>
        <p:nvSpPr>
          <p:cNvPr id="447" name="Google Shape;447;p41"/>
          <p:cNvSpPr/>
          <p:nvPr/>
        </p:nvSpPr>
        <p:spPr>
          <a:xfrm>
            <a:off x="4691950" y="1835975"/>
            <a:ext cx="2110800" cy="2861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1"/>
          <p:cNvSpPr/>
          <p:nvPr/>
        </p:nvSpPr>
        <p:spPr>
          <a:xfrm>
            <a:off x="4718650" y="2118850"/>
            <a:ext cx="2110800" cy="160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1"/>
          <p:cNvSpPr/>
          <p:nvPr/>
        </p:nvSpPr>
        <p:spPr>
          <a:xfrm>
            <a:off x="4625150" y="3294500"/>
            <a:ext cx="320700" cy="441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1"/>
          <p:cNvSpPr/>
          <p:nvPr/>
        </p:nvSpPr>
        <p:spPr>
          <a:xfrm>
            <a:off x="2519750" y="3353375"/>
            <a:ext cx="320700" cy="441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p41"/>
          <p:cNvPicPr preferRelativeResize="0"/>
          <p:nvPr/>
        </p:nvPicPr>
        <p:blipFill>
          <a:blip r:embed="rId4">
            <a:alphaModFix/>
          </a:blip>
          <a:stretch>
            <a:fillRect/>
          </a:stretch>
        </p:blipFill>
        <p:spPr>
          <a:xfrm>
            <a:off x="0" y="1758150"/>
            <a:ext cx="9144000" cy="3086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idx="1" type="body"/>
          </p:nvPr>
        </p:nvSpPr>
        <p:spPr>
          <a:xfrm>
            <a:off x="2119450" y="367475"/>
            <a:ext cx="4586400" cy="63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fr" sz="1900">
                <a:solidFill>
                  <a:schemeClr val="lt1"/>
                </a:solidFill>
                <a:latin typeface="Arial"/>
                <a:ea typeface="Arial"/>
                <a:cs typeface="Arial"/>
                <a:sym typeface="Arial"/>
              </a:rPr>
              <a:t>I - </a:t>
            </a:r>
            <a:r>
              <a:rPr lang="fr" sz="1900">
                <a:solidFill>
                  <a:schemeClr val="lt1"/>
                </a:solidFill>
                <a:latin typeface="Arial"/>
                <a:ea typeface="Arial"/>
                <a:cs typeface="Arial"/>
                <a:sym typeface="Arial"/>
              </a:rPr>
              <a:t>Présentation du sujet et des données</a:t>
            </a:r>
            <a:endParaRPr sz="1900">
              <a:solidFill>
                <a:schemeClr val="lt1"/>
              </a:solidFill>
              <a:latin typeface="Arial"/>
              <a:ea typeface="Arial"/>
              <a:cs typeface="Arial"/>
              <a:sym typeface="Arial"/>
            </a:endParaRPr>
          </a:p>
          <a:p>
            <a:pPr indent="0" lvl="0" marL="0" rtl="0" algn="l">
              <a:spcBef>
                <a:spcPts val="0"/>
              </a:spcBef>
              <a:spcAft>
                <a:spcPts val="1200"/>
              </a:spcAft>
              <a:buNone/>
            </a:pPr>
            <a:r>
              <a:t/>
            </a:r>
            <a:endParaRPr/>
          </a:p>
        </p:txBody>
      </p:sp>
      <p:cxnSp>
        <p:nvCxnSpPr>
          <p:cNvPr id="82" name="Google Shape;82;p15"/>
          <p:cNvCxnSpPr/>
          <p:nvPr/>
        </p:nvCxnSpPr>
        <p:spPr>
          <a:xfrm>
            <a:off x="389525" y="1060975"/>
            <a:ext cx="8447100" cy="0"/>
          </a:xfrm>
          <a:prstGeom prst="straightConnector1">
            <a:avLst/>
          </a:prstGeom>
          <a:noFill/>
          <a:ln cap="flat" cmpd="sng" w="19050">
            <a:solidFill>
              <a:srgbClr val="FFFFFF"/>
            </a:solidFill>
            <a:prstDash val="solid"/>
            <a:round/>
            <a:headEnd len="med" w="med" type="none"/>
            <a:tailEnd len="med" w="med" type="none"/>
          </a:ln>
        </p:spPr>
      </p:cxnSp>
      <p:sp>
        <p:nvSpPr>
          <p:cNvPr id="83" name="Google Shape;83;p15"/>
          <p:cNvSpPr txBox="1"/>
          <p:nvPr/>
        </p:nvSpPr>
        <p:spPr>
          <a:xfrm>
            <a:off x="776900" y="1405325"/>
            <a:ext cx="7984200" cy="794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fr" sz="1200">
                <a:solidFill>
                  <a:srgbClr val="FFFFFF"/>
                </a:solidFill>
              </a:rPr>
              <a:t>Le fichier utilisé contient : </a:t>
            </a:r>
            <a:endParaRPr sz="1200">
              <a:solidFill>
                <a:srgbClr val="FFFFFF"/>
              </a:solidFill>
            </a:endParaRPr>
          </a:p>
          <a:p>
            <a:pPr indent="-304800" lvl="0" marL="457200" rtl="0" algn="just">
              <a:lnSpc>
                <a:spcPct val="115000"/>
              </a:lnSpc>
              <a:spcBef>
                <a:spcPts val="0"/>
              </a:spcBef>
              <a:spcAft>
                <a:spcPts val="0"/>
              </a:spcAft>
              <a:buClr>
                <a:srgbClr val="FFFFFF"/>
              </a:buClr>
              <a:buSzPts val="1200"/>
              <a:buAutoNum type="arabicPeriod"/>
            </a:pPr>
            <a:r>
              <a:rPr lang="fr" sz="1200">
                <a:solidFill>
                  <a:srgbClr val="FFFFFF"/>
                </a:solidFill>
              </a:rPr>
              <a:t>F</a:t>
            </a:r>
            <a:r>
              <a:rPr lang="fr" sz="1200">
                <a:solidFill>
                  <a:srgbClr val="FFFFFF"/>
                </a:solidFill>
              </a:rPr>
              <a:t>aits divers causés par armes à feu aux Etats-Unis entre le 1er janvier 2013 et le 31 mars 2018. </a:t>
            </a:r>
            <a:endParaRPr sz="1200">
              <a:solidFill>
                <a:srgbClr val="FFFFFF"/>
              </a:solidFill>
            </a:endParaRPr>
          </a:p>
          <a:p>
            <a:pPr indent="-304800" lvl="0" marL="457200" rtl="0" algn="just">
              <a:lnSpc>
                <a:spcPct val="115000"/>
              </a:lnSpc>
              <a:spcBef>
                <a:spcPts val="0"/>
              </a:spcBef>
              <a:spcAft>
                <a:spcPts val="0"/>
              </a:spcAft>
              <a:buClr>
                <a:srgbClr val="FFFFFF"/>
              </a:buClr>
              <a:buSzPts val="1200"/>
              <a:buAutoNum type="arabicPeriod"/>
            </a:pPr>
            <a:r>
              <a:rPr lang="fr" sz="1200">
                <a:solidFill>
                  <a:srgbClr val="FFFFFF"/>
                </a:solidFill>
              </a:rPr>
              <a:t>29 colonnes contenant toutes les informations relatives à ces faits</a:t>
            </a:r>
            <a:endParaRPr sz="1200">
              <a:solidFill>
                <a:srgbClr val="FFFFFF"/>
              </a:solidFill>
            </a:endParaRPr>
          </a:p>
        </p:txBody>
      </p:sp>
      <p:sp>
        <p:nvSpPr>
          <p:cNvPr id="84" name="Google Shape;84;p15"/>
          <p:cNvSpPr txBox="1"/>
          <p:nvPr/>
        </p:nvSpPr>
        <p:spPr>
          <a:xfrm>
            <a:off x="776900" y="2257125"/>
            <a:ext cx="7984200" cy="794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fr" sz="1200">
                <a:solidFill>
                  <a:srgbClr val="FFFFFF"/>
                </a:solidFill>
              </a:rPr>
              <a:t>Le sujet : </a:t>
            </a:r>
            <a:endParaRPr sz="1200">
              <a:solidFill>
                <a:srgbClr val="FFFFFF"/>
              </a:solidFill>
            </a:endParaRPr>
          </a:p>
          <a:p>
            <a:pPr indent="-304800" lvl="0" marL="457200" rtl="0" algn="just">
              <a:lnSpc>
                <a:spcPct val="115000"/>
              </a:lnSpc>
              <a:spcBef>
                <a:spcPts val="0"/>
              </a:spcBef>
              <a:spcAft>
                <a:spcPts val="0"/>
              </a:spcAft>
              <a:buClr>
                <a:srgbClr val="FFFFFF"/>
              </a:buClr>
              <a:buSzPts val="1200"/>
              <a:buAutoNum type="arabicPeriod"/>
            </a:pPr>
            <a:r>
              <a:rPr lang="fr" sz="1200">
                <a:solidFill>
                  <a:srgbClr val="FFFFFF"/>
                </a:solidFill>
              </a:rPr>
              <a:t>M</a:t>
            </a:r>
            <a:r>
              <a:rPr lang="fr" sz="1200">
                <a:solidFill>
                  <a:srgbClr val="FFFFFF"/>
                </a:solidFill>
              </a:rPr>
              <a:t>ontrer l'évolution d’un certain nombre de variables pendant cette période</a:t>
            </a:r>
            <a:endParaRPr sz="1200">
              <a:solidFill>
                <a:srgbClr val="FFFFFF"/>
              </a:solidFill>
            </a:endParaRPr>
          </a:p>
          <a:p>
            <a:pPr indent="-304800" lvl="0" marL="457200" rtl="0" algn="just">
              <a:lnSpc>
                <a:spcPct val="115000"/>
              </a:lnSpc>
              <a:spcBef>
                <a:spcPts val="0"/>
              </a:spcBef>
              <a:spcAft>
                <a:spcPts val="0"/>
              </a:spcAft>
              <a:buClr>
                <a:srgbClr val="FFFFFF"/>
              </a:buClr>
              <a:buSzPts val="1200"/>
              <a:buAutoNum type="arabicPeriod"/>
            </a:pPr>
            <a:r>
              <a:rPr lang="fr" sz="1200">
                <a:solidFill>
                  <a:srgbClr val="FFFFFF"/>
                </a:solidFill>
              </a:rPr>
              <a:t>Calculer leur moyenne et écart type</a:t>
            </a:r>
            <a:endParaRPr sz="1200">
              <a:solidFill>
                <a:srgbClr val="FFFFFF"/>
              </a:solidFill>
            </a:endParaRPr>
          </a:p>
        </p:txBody>
      </p:sp>
      <p:sp>
        <p:nvSpPr>
          <p:cNvPr id="85" name="Google Shape;85;p15"/>
          <p:cNvSpPr txBox="1"/>
          <p:nvPr/>
        </p:nvSpPr>
        <p:spPr>
          <a:xfrm>
            <a:off x="776900" y="3108925"/>
            <a:ext cx="7984200" cy="1431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fr" sz="1200">
                <a:solidFill>
                  <a:srgbClr val="FFFFFF"/>
                </a:solidFill>
              </a:rPr>
              <a:t>Les données nécessaires : </a:t>
            </a:r>
            <a:endParaRPr sz="1200">
              <a:solidFill>
                <a:srgbClr val="FFFFFF"/>
              </a:solidFill>
            </a:endParaRPr>
          </a:p>
          <a:p>
            <a:pPr indent="-304800" lvl="0" marL="457200" rtl="0" algn="just">
              <a:lnSpc>
                <a:spcPct val="115000"/>
              </a:lnSpc>
              <a:spcBef>
                <a:spcPts val="0"/>
              </a:spcBef>
              <a:spcAft>
                <a:spcPts val="0"/>
              </a:spcAft>
              <a:buClr>
                <a:srgbClr val="FFFFFF"/>
              </a:buClr>
              <a:buSzPts val="1200"/>
              <a:buAutoNum type="arabicPeriod"/>
            </a:pPr>
            <a:r>
              <a:rPr lang="fr" sz="1200">
                <a:solidFill>
                  <a:srgbClr val="FFFFFF"/>
                </a:solidFill>
              </a:rPr>
              <a:t>nombre de blessées ;</a:t>
            </a:r>
            <a:endParaRPr sz="1200">
              <a:solidFill>
                <a:srgbClr val="FFFFFF"/>
              </a:solidFill>
            </a:endParaRPr>
          </a:p>
          <a:p>
            <a:pPr indent="-304800" lvl="0" marL="457200" rtl="0" algn="just">
              <a:lnSpc>
                <a:spcPct val="115000"/>
              </a:lnSpc>
              <a:spcBef>
                <a:spcPts val="0"/>
              </a:spcBef>
              <a:spcAft>
                <a:spcPts val="0"/>
              </a:spcAft>
              <a:buClr>
                <a:srgbClr val="FFFFFF"/>
              </a:buClr>
              <a:buSzPts val="1200"/>
              <a:buAutoNum type="arabicPeriod"/>
            </a:pPr>
            <a:r>
              <a:rPr lang="fr" sz="1200">
                <a:solidFill>
                  <a:srgbClr val="FFFFFF"/>
                </a:solidFill>
              </a:rPr>
              <a:t>nombre de morts ;</a:t>
            </a:r>
            <a:endParaRPr sz="1200">
              <a:solidFill>
                <a:srgbClr val="FFFFFF"/>
              </a:solidFill>
            </a:endParaRPr>
          </a:p>
          <a:p>
            <a:pPr indent="-304800" lvl="0" marL="457200" rtl="0" algn="just">
              <a:lnSpc>
                <a:spcPct val="115000"/>
              </a:lnSpc>
              <a:spcBef>
                <a:spcPts val="0"/>
              </a:spcBef>
              <a:spcAft>
                <a:spcPts val="0"/>
              </a:spcAft>
              <a:buClr>
                <a:srgbClr val="FFFFFF"/>
              </a:buClr>
              <a:buSzPts val="1200"/>
              <a:buAutoNum type="arabicPeriod"/>
            </a:pPr>
            <a:r>
              <a:rPr lang="fr" sz="1200">
                <a:solidFill>
                  <a:srgbClr val="FFFFFF"/>
                </a:solidFill>
              </a:rPr>
              <a:t>nombre de malfaiteurs ;</a:t>
            </a:r>
            <a:endParaRPr sz="1200">
              <a:solidFill>
                <a:srgbClr val="FFFFFF"/>
              </a:solidFill>
            </a:endParaRPr>
          </a:p>
          <a:p>
            <a:pPr indent="-304800" lvl="0" marL="457200" rtl="0" algn="just">
              <a:lnSpc>
                <a:spcPct val="115000"/>
              </a:lnSpc>
              <a:spcBef>
                <a:spcPts val="0"/>
              </a:spcBef>
              <a:spcAft>
                <a:spcPts val="0"/>
              </a:spcAft>
              <a:buClr>
                <a:srgbClr val="FFFFFF"/>
              </a:buClr>
              <a:buSzPts val="1200"/>
              <a:buAutoNum type="arabicPeriod"/>
            </a:pPr>
            <a:r>
              <a:rPr lang="fr" sz="1200">
                <a:solidFill>
                  <a:srgbClr val="FFFFFF"/>
                </a:solidFill>
              </a:rPr>
              <a:t>âge des malfaiteurs ;</a:t>
            </a:r>
            <a:endParaRPr sz="1200">
              <a:solidFill>
                <a:srgbClr val="FFFFFF"/>
              </a:solidFill>
            </a:endParaRPr>
          </a:p>
          <a:p>
            <a:pPr indent="-304800" lvl="0" marL="457200" rtl="0" algn="just">
              <a:lnSpc>
                <a:spcPct val="115000"/>
              </a:lnSpc>
              <a:spcBef>
                <a:spcPts val="0"/>
              </a:spcBef>
              <a:spcAft>
                <a:spcPts val="0"/>
              </a:spcAft>
              <a:buClr>
                <a:srgbClr val="FFFFFF"/>
              </a:buClr>
              <a:buSzPts val="1200"/>
              <a:buAutoNum type="arabicPeriod"/>
            </a:pPr>
            <a:r>
              <a:rPr lang="fr" sz="1200">
                <a:solidFill>
                  <a:srgbClr val="FFFFFF"/>
                </a:solidFill>
              </a:rPr>
              <a:t>état dans lequel le fait divers a eu lieu.</a:t>
            </a:r>
            <a:endParaRPr sz="12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xEl>
                                              <p:pRg end="0" st="0"/>
                                            </p:txEl>
                                          </p:spTgt>
                                        </p:tgtEl>
                                        <p:attrNameLst>
                                          <p:attrName>style.visibility</p:attrName>
                                        </p:attrNameLst>
                                      </p:cBhvr>
                                      <p:to>
                                        <p:strVal val="visible"/>
                                      </p:to>
                                    </p:set>
                                    <p:animEffect filter="fade" transition="in">
                                      <p:cBhvr>
                                        <p:cTn dur="1000"/>
                                        <p:tgtEl>
                                          <p:spTgt spid="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xEl>
                                              <p:pRg end="1" st="1"/>
                                            </p:txEl>
                                          </p:spTgt>
                                        </p:tgtEl>
                                        <p:attrNameLst>
                                          <p:attrName>style.visibility</p:attrName>
                                        </p:attrNameLst>
                                      </p:cBhvr>
                                      <p:to>
                                        <p:strVal val="visible"/>
                                      </p:to>
                                    </p:set>
                                    <p:animEffect filter="fade" transition="in">
                                      <p:cBhvr>
                                        <p:cTn dur="1000"/>
                                        <p:tgtEl>
                                          <p:spTgt spid="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xEl>
                                              <p:pRg end="2" st="2"/>
                                            </p:txEl>
                                          </p:spTgt>
                                        </p:tgtEl>
                                        <p:attrNameLst>
                                          <p:attrName>style.visibility</p:attrName>
                                        </p:attrNameLst>
                                      </p:cBhvr>
                                      <p:to>
                                        <p:strVal val="visible"/>
                                      </p:to>
                                    </p:set>
                                    <p:animEffect filter="fade" transition="in">
                                      <p:cBhvr>
                                        <p:cTn dur="1000"/>
                                        <p:tgtEl>
                                          <p:spTgt spid="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0" st="0"/>
                                            </p:txEl>
                                          </p:spTgt>
                                        </p:tgtEl>
                                        <p:attrNameLst>
                                          <p:attrName>style.visibility</p:attrName>
                                        </p:attrNameLst>
                                      </p:cBhvr>
                                      <p:to>
                                        <p:strVal val="visible"/>
                                      </p:to>
                                    </p:set>
                                    <p:animEffect filter="fade" transition="in">
                                      <p:cBhvr>
                                        <p:cTn dur="1000"/>
                                        <p:tgtEl>
                                          <p:spTgt spid="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1" st="1"/>
                                            </p:txEl>
                                          </p:spTgt>
                                        </p:tgtEl>
                                        <p:attrNameLst>
                                          <p:attrName>style.visibility</p:attrName>
                                        </p:attrNameLst>
                                      </p:cBhvr>
                                      <p:to>
                                        <p:strVal val="visible"/>
                                      </p:to>
                                    </p:set>
                                    <p:animEffect filter="fade" transition="in">
                                      <p:cBhvr>
                                        <p:cTn dur="1000"/>
                                        <p:tgtEl>
                                          <p:spTgt spid="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2" st="2"/>
                                            </p:txEl>
                                          </p:spTgt>
                                        </p:tgtEl>
                                        <p:attrNameLst>
                                          <p:attrName>style.visibility</p:attrName>
                                        </p:attrNameLst>
                                      </p:cBhvr>
                                      <p:to>
                                        <p:strVal val="visible"/>
                                      </p:to>
                                    </p:set>
                                    <p:animEffect filter="fade" transition="in">
                                      <p:cBhvr>
                                        <p:cTn dur="1000"/>
                                        <p:tgtEl>
                                          <p:spTgt spid="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0" st="0"/>
                                            </p:txEl>
                                          </p:spTgt>
                                        </p:tgtEl>
                                        <p:attrNameLst>
                                          <p:attrName>style.visibility</p:attrName>
                                        </p:attrNameLst>
                                      </p:cBhvr>
                                      <p:to>
                                        <p:strVal val="visible"/>
                                      </p:to>
                                    </p:set>
                                    <p:animEffect filter="fade" transition="in">
                                      <p:cBhvr>
                                        <p:cTn dur="1000"/>
                                        <p:tgtEl>
                                          <p:spTgt spid="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1" st="1"/>
                                            </p:txEl>
                                          </p:spTgt>
                                        </p:tgtEl>
                                        <p:attrNameLst>
                                          <p:attrName>style.visibility</p:attrName>
                                        </p:attrNameLst>
                                      </p:cBhvr>
                                      <p:to>
                                        <p:strVal val="visible"/>
                                      </p:to>
                                    </p:set>
                                    <p:animEffect filter="fade" transition="in">
                                      <p:cBhvr>
                                        <p:cTn dur="1000"/>
                                        <p:tgtEl>
                                          <p:spTgt spid="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2" st="2"/>
                                            </p:txEl>
                                          </p:spTgt>
                                        </p:tgtEl>
                                        <p:attrNameLst>
                                          <p:attrName>style.visibility</p:attrName>
                                        </p:attrNameLst>
                                      </p:cBhvr>
                                      <p:to>
                                        <p:strVal val="visible"/>
                                      </p:to>
                                    </p:set>
                                    <p:animEffect filter="fade" transition="in">
                                      <p:cBhvr>
                                        <p:cTn dur="1000"/>
                                        <p:tgtEl>
                                          <p:spTgt spid="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3" st="3"/>
                                            </p:txEl>
                                          </p:spTgt>
                                        </p:tgtEl>
                                        <p:attrNameLst>
                                          <p:attrName>style.visibility</p:attrName>
                                        </p:attrNameLst>
                                      </p:cBhvr>
                                      <p:to>
                                        <p:strVal val="visible"/>
                                      </p:to>
                                    </p:set>
                                    <p:animEffect filter="fade" transition="in">
                                      <p:cBhvr>
                                        <p:cTn dur="1000"/>
                                        <p:tgtEl>
                                          <p:spTgt spid="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4" st="4"/>
                                            </p:txEl>
                                          </p:spTgt>
                                        </p:tgtEl>
                                        <p:attrNameLst>
                                          <p:attrName>style.visibility</p:attrName>
                                        </p:attrNameLst>
                                      </p:cBhvr>
                                      <p:to>
                                        <p:strVal val="visible"/>
                                      </p:to>
                                    </p:set>
                                    <p:animEffect filter="fade" transition="in">
                                      <p:cBhvr>
                                        <p:cTn dur="1000"/>
                                        <p:tgtEl>
                                          <p:spTgt spid="8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5" st="5"/>
                                            </p:txEl>
                                          </p:spTgt>
                                        </p:tgtEl>
                                        <p:attrNameLst>
                                          <p:attrName>style.visibility</p:attrName>
                                        </p:attrNameLst>
                                      </p:cBhvr>
                                      <p:to>
                                        <p:strVal val="visible"/>
                                      </p:to>
                                    </p:set>
                                    <p:animEffect filter="fade" transition="in">
                                      <p:cBhvr>
                                        <p:cTn dur="1000"/>
                                        <p:tgtEl>
                                          <p:spTgt spid="8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5" name="Shape 455"/>
        <p:cNvGrpSpPr/>
        <p:nvPr/>
      </p:nvGrpSpPr>
      <p:grpSpPr>
        <a:xfrm>
          <a:off x="0" y="0"/>
          <a:ext cx="0" cy="0"/>
          <a:chOff x="0" y="0"/>
          <a:chExt cx="0" cy="0"/>
        </a:xfrm>
      </p:grpSpPr>
      <p:sp>
        <p:nvSpPr>
          <p:cNvPr id="456" name="Google Shape;456;p42"/>
          <p:cNvSpPr txBox="1"/>
          <p:nvPr/>
        </p:nvSpPr>
        <p:spPr>
          <a:xfrm>
            <a:off x="1819600" y="422175"/>
            <a:ext cx="4141500" cy="6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57" name="Google Shape;457;p42"/>
          <p:cNvSpPr txBox="1"/>
          <p:nvPr/>
        </p:nvSpPr>
        <p:spPr>
          <a:xfrm>
            <a:off x="2287200" y="475625"/>
            <a:ext cx="73317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3100">
                <a:solidFill>
                  <a:srgbClr val="FFFFFF"/>
                </a:solidFill>
                <a:latin typeface="Roboto"/>
                <a:ea typeface="Roboto"/>
                <a:cs typeface="Roboto"/>
                <a:sym typeface="Roboto"/>
              </a:rPr>
              <a:t>PARTIE BONUS</a:t>
            </a:r>
            <a:endParaRPr sz="3100">
              <a:solidFill>
                <a:srgbClr val="FFFFFF"/>
              </a:solidFill>
              <a:latin typeface="Roboto"/>
              <a:ea typeface="Roboto"/>
              <a:cs typeface="Roboto"/>
              <a:sym typeface="Roboto"/>
            </a:endParaRPr>
          </a:p>
        </p:txBody>
      </p:sp>
      <p:pic>
        <p:nvPicPr>
          <p:cNvPr id="458" name="Google Shape;458;p42"/>
          <p:cNvPicPr preferRelativeResize="0"/>
          <p:nvPr/>
        </p:nvPicPr>
        <p:blipFill>
          <a:blip r:embed="rId4">
            <a:alphaModFix/>
          </a:blip>
          <a:stretch>
            <a:fillRect/>
          </a:stretch>
        </p:blipFill>
        <p:spPr>
          <a:xfrm>
            <a:off x="339425" y="2469875"/>
            <a:ext cx="2353133" cy="538800"/>
          </a:xfrm>
          <a:prstGeom prst="rect">
            <a:avLst/>
          </a:prstGeom>
          <a:noFill/>
          <a:ln>
            <a:noFill/>
          </a:ln>
        </p:spPr>
      </p:pic>
      <p:sp>
        <p:nvSpPr>
          <p:cNvPr id="459" name="Google Shape;459;p42"/>
          <p:cNvSpPr txBox="1"/>
          <p:nvPr/>
        </p:nvSpPr>
        <p:spPr>
          <a:xfrm>
            <a:off x="732450" y="2523725"/>
            <a:ext cx="993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00">
                <a:solidFill>
                  <a:srgbClr val="FFFFFF"/>
                </a:solidFill>
                <a:latin typeface="Roboto"/>
                <a:ea typeface="Roboto"/>
                <a:cs typeface="Roboto"/>
                <a:sym typeface="Roboto"/>
              </a:rPr>
              <a:t>MERCI</a:t>
            </a:r>
            <a:endParaRPr sz="1600">
              <a:solidFill>
                <a:srgbClr val="FFFFFF"/>
              </a:solidFill>
              <a:latin typeface="Roboto"/>
              <a:ea typeface="Roboto"/>
              <a:cs typeface="Roboto"/>
              <a:sym typeface="Roboto"/>
            </a:endParaRPr>
          </a:p>
        </p:txBody>
      </p:sp>
      <p:pic>
        <p:nvPicPr>
          <p:cNvPr id="460" name="Google Shape;460;p42"/>
          <p:cNvPicPr preferRelativeResize="0"/>
          <p:nvPr/>
        </p:nvPicPr>
        <p:blipFill>
          <a:blip r:embed="rId4">
            <a:alphaModFix/>
          </a:blip>
          <a:stretch>
            <a:fillRect/>
          </a:stretch>
        </p:blipFill>
        <p:spPr>
          <a:xfrm>
            <a:off x="1106375" y="3263550"/>
            <a:ext cx="2353133" cy="538800"/>
          </a:xfrm>
          <a:prstGeom prst="rect">
            <a:avLst/>
          </a:prstGeom>
          <a:noFill/>
          <a:ln>
            <a:noFill/>
          </a:ln>
        </p:spPr>
      </p:pic>
      <p:sp>
        <p:nvSpPr>
          <p:cNvPr id="461" name="Google Shape;461;p42"/>
          <p:cNvSpPr txBox="1"/>
          <p:nvPr/>
        </p:nvSpPr>
        <p:spPr>
          <a:xfrm>
            <a:off x="1360400" y="3317400"/>
            <a:ext cx="99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Roboto"/>
                <a:ea typeface="Roboto"/>
                <a:cs typeface="Roboto"/>
                <a:sym typeface="Roboto"/>
              </a:rPr>
              <a:t>DE VOTRE</a:t>
            </a:r>
            <a:endParaRPr>
              <a:solidFill>
                <a:srgbClr val="FFFFFF"/>
              </a:solidFill>
              <a:latin typeface="Roboto"/>
              <a:ea typeface="Roboto"/>
              <a:cs typeface="Roboto"/>
              <a:sym typeface="Roboto"/>
            </a:endParaRPr>
          </a:p>
        </p:txBody>
      </p:sp>
      <p:pic>
        <p:nvPicPr>
          <p:cNvPr id="462" name="Google Shape;462;p42"/>
          <p:cNvPicPr preferRelativeResize="0"/>
          <p:nvPr/>
        </p:nvPicPr>
        <p:blipFill>
          <a:blip r:embed="rId4">
            <a:alphaModFix/>
          </a:blip>
          <a:stretch>
            <a:fillRect/>
          </a:stretch>
        </p:blipFill>
        <p:spPr>
          <a:xfrm>
            <a:off x="2218875" y="3923625"/>
            <a:ext cx="2353133" cy="538800"/>
          </a:xfrm>
          <a:prstGeom prst="rect">
            <a:avLst/>
          </a:prstGeom>
          <a:noFill/>
          <a:ln>
            <a:noFill/>
          </a:ln>
        </p:spPr>
      </p:pic>
      <p:sp>
        <p:nvSpPr>
          <p:cNvPr id="463" name="Google Shape;463;p42"/>
          <p:cNvSpPr txBox="1"/>
          <p:nvPr/>
        </p:nvSpPr>
        <p:spPr>
          <a:xfrm>
            <a:off x="2354000" y="4026325"/>
            <a:ext cx="1198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rgbClr val="FFFFFF"/>
                </a:solidFill>
                <a:latin typeface="Roboto"/>
                <a:ea typeface="Roboto"/>
                <a:cs typeface="Roboto"/>
                <a:sym typeface="Roboto"/>
              </a:rPr>
              <a:t>ATTENTION</a:t>
            </a:r>
            <a:endParaRPr sz="1500">
              <a:solidFill>
                <a:srgbClr val="FFFFFF"/>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idx="1" type="body"/>
          </p:nvPr>
        </p:nvSpPr>
        <p:spPr>
          <a:xfrm>
            <a:off x="2119450" y="367475"/>
            <a:ext cx="4586400" cy="63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fr" sz="1900">
                <a:solidFill>
                  <a:schemeClr val="lt1"/>
                </a:solidFill>
                <a:latin typeface="Arial"/>
                <a:ea typeface="Arial"/>
                <a:cs typeface="Arial"/>
                <a:sym typeface="Arial"/>
              </a:rPr>
              <a:t>I - Présentation du sujet et des données</a:t>
            </a:r>
            <a:endParaRPr sz="1900">
              <a:solidFill>
                <a:schemeClr val="lt1"/>
              </a:solidFill>
              <a:latin typeface="Arial"/>
              <a:ea typeface="Arial"/>
              <a:cs typeface="Arial"/>
              <a:sym typeface="Arial"/>
            </a:endParaRPr>
          </a:p>
          <a:p>
            <a:pPr indent="0" lvl="0" marL="0" rtl="0" algn="l">
              <a:spcBef>
                <a:spcPts val="0"/>
              </a:spcBef>
              <a:spcAft>
                <a:spcPts val="1200"/>
              </a:spcAft>
              <a:buNone/>
            </a:pPr>
            <a:r>
              <a:t/>
            </a:r>
            <a:endParaRPr/>
          </a:p>
        </p:txBody>
      </p:sp>
      <p:cxnSp>
        <p:nvCxnSpPr>
          <p:cNvPr id="91" name="Google Shape;91;p16"/>
          <p:cNvCxnSpPr/>
          <p:nvPr/>
        </p:nvCxnSpPr>
        <p:spPr>
          <a:xfrm>
            <a:off x="389525" y="1060975"/>
            <a:ext cx="8447100" cy="0"/>
          </a:xfrm>
          <a:prstGeom prst="straightConnector1">
            <a:avLst/>
          </a:prstGeom>
          <a:noFill/>
          <a:ln cap="flat" cmpd="sng" w="19050">
            <a:solidFill>
              <a:srgbClr val="FFFFFF"/>
            </a:solidFill>
            <a:prstDash val="solid"/>
            <a:round/>
            <a:headEnd len="med" w="med" type="none"/>
            <a:tailEnd len="med" w="med" type="none"/>
          </a:ln>
        </p:spPr>
      </p:cxnSp>
      <p:sp>
        <p:nvSpPr>
          <p:cNvPr id="92" name="Google Shape;92;p16"/>
          <p:cNvSpPr/>
          <p:nvPr/>
        </p:nvSpPr>
        <p:spPr>
          <a:xfrm>
            <a:off x="2046625" y="1459125"/>
            <a:ext cx="1624800" cy="46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0000" lvl="0" marL="0" rtl="0" algn="l">
              <a:lnSpc>
                <a:spcPct val="115000"/>
              </a:lnSpc>
              <a:spcBef>
                <a:spcPts val="0"/>
              </a:spcBef>
              <a:spcAft>
                <a:spcPts val="0"/>
              </a:spcAft>
              <a:buNone/>
            </a:pPr>
            <a:r>
              <a:rPr i="1" lang="fr" sz="1200">
                <a:solidFill>
                  <a:srgbClr val="FFFFFF"/>
                </a:solidFill>
              </a:rPr>
              <a:t>nombre de blessées</a:t>
            </a:r>
            <a:endParaRPr>
              <a:solidFill>
                <a:srgbClr val="FFFFFF"/>
              </a:solidFill>
            </a:endParaRPr>
          </a:p>
        </p:txBody>
      </p:sp>
      <p:sp>
        <p:nvSpPr>
          <p:cNvPr id="93" name="Google Shape;93;p16"/>
          <p:cNvSpPr/>
          <p:nvPr/>
        </p:nvSpPr>
        <p:spPr>
          <a:xfrm>
            <a:off x="5255025" y="1459125"/>
            <a:ext cx="1624800" cy="4626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0000" lvl="0" marL="0" rtl="0" algn="ctr">
              <a:lnSpc>
                <a:spcPct val="115000"/>
              </a:lnSpc>
              <a:spcBef>
                <a:spcPts val="0"/>
              </a:spcBef>
              <a:spcAft>
                <a:spcPts val="0"/>
              </a:spcAft>
              <a:buNone/>
            </a:pPr>
            <a:r>
              <a:rPr i="1" lang="fr" sz="1200">
                <a:solidFill>
                  <a:srgbClr val="FFFFFF"/>
                </a:solidFill>
              </a:rPr>
              <a:t>n_injured</a:t>
            </a:r>
            <a:endParaRPr>
              <a:solidFill>
                <a:srgbClr val="FFFFFF"/>
              </a:solidFill>
            </a:endParaRPr>
          </a:p>
        </p:txBody>
      </p:sp>
      <p:cxnSp>
        <p:nvCxnSpPr>
          <p:cNvPr id="94" name="Google Shape;94;p16"/>
          <p:cNvCxnSpPr>
            <a:stCxn id="92" idx="3"/>
            <a:endCxn id="93" idx="1"/>
          </p:cNvCxnSpPr>
          <p:nvPr/>
        </p:nvCxnSpPr>
        <p:spPr>
          <a:xfrm>
            <a:off x="3671425" y="1690425"/>
            <a:ext cx="1583700" cy="0"/>
          </a:xfrm>
          <a:prstGeom prst="straightConnector1">
            <a:avLst/>
          </a:prstGeom>
          <a:noFill/>
          <a:ln cap="flat" cmpd="sng" w="38100">
            <a:solidFill>
              <a:srgbClr val="FFFFFF"/>
            </a:solidFill>
            <a:prstDash val="solid"/>
            <a:round/>
            <a:headEnd len="med" w="med" type="none"/>
            <a:tailEnd len="med" w="med" type="triangle"/>
          </a:ln>
        </p:spPr>
      </p:cxnSp>
      <p:sp>
        <p:nvSpPr>
          <p:cNvPr id="95" name="Google Shape;95;p16"/>
          <p:cNvSpPr/>
          <p:nvPr/>
        </p:nvSpPr>
        <p:spPr>
          <a:xfrm>
            <a:off x="2046675" y="2104750"/>
            <a:ext cx="1624800" cy="46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fr" sz="1200">
                <a:solidFill>
                  <a:srgbClr val="FFFFFF"/>
                </a:solidFill>
              </a:rPr>
              <a:t>nombre de morts</a:t>
            </a:r>
            <a:endParaRPr>
              <a:solidFill>
                <a:srgbClr val="FFFFFF"/>
              </a:solidFill>
            </a:endParaRPr>
          </a:p>
        </p:txBody>
      </p:sp>
      <p:sp>
        <p:nvSpPr>
          <p:cNvPr id="96" name="Google Shape;96;p16"/>
          <p:cNvSpPr/>
          <p:nvPr/>
        </p:nvSpPr>
        <p:spPr>
          <a:xfrm>
            <a:off x="5255075" y="2104750"/>
            <a:ext cx="1624800" cy="4626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fr" sz="1200">
                <a:solidFill>
                  <a:srgbClr val="FFFFFF"/>
                </a:solidFill>
              </a:rPr>
              <a:t>n_killed</a:t>
            </a:r>
            <a:endParaRPr>
              <a:solidFill>
                <a:srgbClr val="FFFFFF"/>
              </a:solidFill>
            </a:endParaRPr>
          </a:p>
        </p:txBody>
      </p:sp>
      <p:cxnSp>
        <p:nvCxnSpPr>
          <p:cNvPr id="97" name="Google Shape;97;p16"/>
          <p:cNvCxnSpPr>
            <a:stCxn id="95" idx="3"/>
            <a:endCxn id="96" idx="1"/>
          </p:cNvCxnSpPr>
          <p:nvPr/>
        </p:nvCxnSpPr>
        <p:spPr>
          <a:xfrm>
            <a:off x="3671475" y="2336050"/>
            <a:ext cx="1583700" cy="0"/>
          </a:xfrm>
          <a:prstGeom prst="straightConnector1">
            <a:avLst/>
          </a:prstGeom>
          <a:noFill/>
          <a:ln cap="flat" cmpd="sng" w="38100">
            <a:solidFill>
              <a:srgbClr val="FFFFFF"/>
            </a:solidFill>
            <a:prstDash val="solid"/>
            <a:round/>
            <a:headEnd len="med" w="med" type="none"/>
            <a:tailEnd len="med" w="med" type="triangle"/>
          </a:ln>
        </p:spPr>
      </p:cxnSp>
      <p:sp>
        <p:nvSpPr>
          <p:cNvPr id="98" name="Google Shape;98;p16"/>
          <p:cNvSpPr/>
          <p:nvPr/>
        </p:nvSpPr>
        <p:spPr>
          <a:xfrm>
            <a:off x="2046675" y="2687575"/>
            <a:ext cx="1624800" cy="46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fr" sz="1200">
                <a:solidFill>
                  <a:srgbClr val="FFFFFF"/>
                </a:solidFill>
              </a:rPr>
              <a:t>état dans lequel le fait divers a eu lieu</a:t>
            </a:r>
            <a:endParaRPr>
              <a:solidFill>
                <a:srgbClr val="FFFFFF"/>
              </a:solidFill>
            </a:endParaRPr>
          </a:p>
        </p:txBody>
      </p:sp>
      <p:sp>
        <p:nvSpPr>
          <p:cNvPr id="99" name="Google Shape;99;p16"/>
          <p:cNvSpPr/>
          <p:nvPr/>
        </p:nvSpPr>
        <p:spPr>
          <a:xfrm>
            <a:off x="5255075" y="2687575"/>
            <a:ext cx="1624800" cy="4626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0000" lvl="0" marL="0" rtl="0" algn="ctr">
              <a:lnSpc>
                <a:spcPct val="115000"/>
              </a:lnSpc>
              <a:spcBef>
                <a:spcPts val="0"/>
              </a:spcBef>
              <a:spcAft>
                <a:spcPts val="0"/>
              </a:spcAft>
              <a:buNone/>
            </a:pPr>
            <a:r>
              <a:rPr i="1" lang="fr" sz="1200">
                <a:solidFill>
                  <a:srgbClr val="FFFFFF"/>
                </a:solidFill>
              </a:rPr>
              <a:t>state</a:t>
            </a:r>
            <a:endParaRPr>
              <a:solidFill>
                <a:srgbClr val="FFFFFF"/>
              </a:solidFill>
            </a:endParaRPr>
          </a:p>
        </p:txBody>
      </p:sp>
      <p:cxnSp>
        <p:nvCxnSpPr>
          <p:cNvPr id="100" name="Google Shape;100;p16"/>
          <p:cNvCxnSpPr>
            <a:stCxn id="98" idx="3"/>
            <a:endCxn id="99" idx="1"/>
          </p:cNvCxnSpPr>
          <p:nvPr/>
        </p:nvCxnSpPr>
        <p:spPr>
          <a:xfrm>
            <a:off x="3671475" y="2918875"/>
            <a:ext cx="1583700" cy="0"/>
          </a:xfrm>
          <a:prstGeom prst="straightConnector1">
            <a:avLst/>
          </a:prstGeom>
          <a:noFill/>
          <a:ln cap="flat" cmpd="sng" w="38100">
            <a:solidFill>
              <a:srgbClr val="FFFFFF"/>
            </a:solidFill>
            <a:prstDash val="solid"/>
            <a:round/>
            <a:headEnd len="med" w="med" type="none"/>
            <a:tailEnd len="med" w="med" type="triangle"/>
          </a:ln>
        </p:spPr>
      </p:cxnSp>
      <p:sp>
        <p:nvSpPr>
          <p:cNvPr id="101" name="Google Shape;101;p16"/>
          <p:cNvSpPr/>
          <p:nvPr/>
        </p:nvSpPr>
        <p:spPr>
          <a:xfrm>
            <a:off x="2046725" y="3270400"/>
            <a:ext cx="1624800" cy="46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fr" sz="1200">
                <a:solidFill>
                  <a:srgbClr val="FFFFFF"/>
                </a:solidFill>
              </a:rPr>
              <a:t>nombre de malfaiteurs</a:t>
            </a:r>
            <a:endParaRPr>
              <a:solidFill>
                <a:srgbClr val="FFFFFF"/>
              </a:solidFill>
            </a:endParaRPr>
          </a:p>
        </p:txBody>
      </p:sp>
      <p:sp>
        <p:nvSpPr>
          <p:cNvPr id="102" name="Google Shape;102;p16"/>
          <p:cNvSpPr/>
          <p:nvPr/>
        </p:nvSpPr>
        <p:spPr>
          <a:xfrm>
            <a:off x="5255125" y="3270400"/>
            <a:ext cx="1624800" cy="4626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0000" lvl="0" marL="0" rtl="0" algn="ctr">
              <a:lnSpc>
                <a:spcPct val="115000"/>
              </a:lnSpc>
              <a:spcBef>
                <a:spcPts val="0"/>
              </a:spcBef>
              <a:spcAft>
                <a:spcPts val="0"/>
              </a:spcAft>
              <a:buNone/>
            </a:pPr>
            <a:r>
              <a:rPr i="1" lang="fr" sz="1200">
                <a:solidFill>
                  <a:srgbClr val="FFFFFF"/>
                </a:solidFill>
              </a:rPr>
              <a:t>à créer</a:t>
            </a:r>
            <a:endParaRPr>
              <a:solidFill>
                <a:srgbClr val="FFFFFF"/>
              </a:solidFill>
            </a:endParaRPr>
          </a:p>
        </p:txBody>
      </p:sp>
      <p:cxnSp>
        <p:nvCxnSpPr>
          <p:cNvPr id="103" name="Google Shape;103;p16"/>
          <p:cNvCxnSpPr>
            <a:stCxn id="101" idx="3"/>
            <a:endCxn id="102" idx="1"/>
          </p:cNvCxnSpPr>
          <p:nvPr/>
        </p:nvCxnSpPr>
        <p:spPr>
          <a:xfrm>
            <a:off x="3671525" y="3501700"/>
            <a:ext cx="1583700" cy="0"/>
          </a:xfrm>
          <a:prstGeom prst="straightConnector1">
            <a:avLst/>
          </a:prstGeom>
          <a:noFill/>
          <a:ln cap="flat" cmpd="sng" w="38100">
            <a:solidFill>
              <a:srgbClr val="FFFFFF"/>
            </a:solidFill>
            <a:prstDash val="solid"/>
            <a:round/>
            <a:headEnd len="med" w="med" type="none"/>
            <a:tailEnd len="med" w="med" type="triangle"/>
          </a:ln>
        </p:spPr>
      </p:cxnSp>
      <p:sp>
        <p:nvSpPr>
          <p:cNvPr id="104" name="Google Shape;104;p16"/>
          <p:cNvSpPr/>
          <p:nvPr/>
        </p:nvSpPr>
        <p:spPr>
          <a:xfrm>
            <a:off x="2046775" y="3853225"/>
            <a:ext cx="1624800" cy="46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0000" lvl="0" marL="0" rtl="0" algn="l">
              <a:lnSpc>
                <a:spcPct val="115000"/>
              </a:lnSpc>
              <a:spcBef>
                <a:spcPts val="0"/>
              </a:spcBef>
              <a:spcAft>
                <a:spcPts val="0"/>
              </a:spcAft>
              <a:buNone/>
            </a:pPr>
            <a:r>
              <a:rPr i="1" lang="fr" sz="1200">
                <a:solidFill>
                  <a:srgbClr val="FFFFFF"/>
                </a:solidFill>
              </a:rPr>
              <a:t>âge des malfaiteurs</a:t>
            </a:r>
            <a:endParaRPr>
              <a:solidFill>
                <a:srgbClr val="FFFFFF"/>
              </a:solidFill>
            </a:endParaRPr>
          </a:p>
        </p:txBody>
      </p:sp>
      <p:sp>
        <p:nvSpPr>
          <p:cNvPr id="105" name="Google Shape;105;p16"/>
          <p:cNvSpPr/>
          <p:nvPr/>
        </p:nvSpPr>
        <p:spPr>
          <a:xfrm>
            <a:off x="5255175" y="3853225"/>
            <a:ext cx="1624800" cy="4626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0000" lvl="0" marL="0" rtl="0" algn="ctr">
              <a:lnSpc>
                <a:spcPct val="115000"/>
              </a:lnSpc>
              <a:spcBef>
                <a:spcPts val="0"/>
              </a:spcBef>
              <a:spcAft>
                <a:spcPts val="0"/>
              </a:spcAft>
              <a:buNone/>
            </a:pPr>
            <a:r>
              <a:rPr i="1" lang="fr" sz="1200">
                <a:solidFill>
                  <a:srgbClr val="FFFFFF"/>
                </a:solidFill>
              </a:rPr>
              <a:t>à créer</a:t>
            </a:r>
            <a:endParaRPr>
              <a:solidFill>
                <a:srgbClr val="FFFFFF"/>
              </a:solidFill>
            </a:endParaRPr>
          </a:p>
        </p:txBody>
      </p:sp>
      <p:cxnSp>
        <p:nvCxnSpPr>
          <p:cNvPr id="106" name="Google Shape;106;p16"/>
          <p:cNvCxnSpPr>
            <a:stCxn id="104" idx="3"/>
            <a:endCxn id="105" idx="1"/>
          </p:cNvCxnSpPr>
          <p:nvPr/>
        </p:nvCxnSpPr>
        <p:spPr>
          <a:xfrm>
            <a:off x="3671575" y="4084525"/>
            <a:ext cx="1583700" cy="0"/>
          </a:xfrm>
          <a:prstGeom prst="straightConnector1">
            <a:avLst/>
          </a:prstGeom>
          <a:noFill/>
          <a:ln cap="flat" cmpd="sng" w="38100">
            <a:solidFill>
              <a:srgbClr val="FFFFFF"/>
            </a:solidFill>
            <a:prstDash val="solid"/>
            <a:round/>
            <a:headEnd len="med" w="med" type="none"/>
            <a:tailEnd len="med" w="med" type="triangle"/>
          </a:ln>
        </p:spPr>
      </p:cxnSp>
      <p:pic>
        <p:nvPicPr>
          <p:cNvPr id="107" name="Google Shape;107;p16"/>
          <p:cNvPicPr preferRelativeResize="0"/>
          <p:nvPr/>
        </p:nvPicPr>
        <p:blipFill>
          <a:blip r:embed="rId3">
            <a:alphaModFix/>
          </a:blip>
          <a:stretch>
            <a:fillRect/>
          </a:stretch>
        </p:blipFill>
        <p:spPr>
          <a:xfrm>
            <a:off x="7091700" y="3015700"/>
            <a:ext cx="1744919" cy="17639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idx="1" type="body"/>
          </p:nvPr>
        </p:nvSpPr>
        <p:spPr>
          <a:xfrm>
            <a:off x="2119450" y="367475"/>
            <a:ext cx="4586400" cy="63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fr" sz="1900">
                <a:solidFill>
                  <a:schemeClr val="lt1"/>
                </a:solidFill>
                <a:latin typeface="Arial"/>
                <a:ea typeface="Arial"/>
                <a:cs typeface="Arial"/>
                <a:sym typeface="Arial"/>
              </a:rPr>
              <a:t>I - Présentation du sujet et des données</a:t>
            </a:r>
            <a:endParaRPr sz="1900">
              <a:solidFill>
                <a:schemeClr val="lt1"/>
              </a:solidFill>
              <a:latin typeface="Arial"/>
              <a:ea typeface="Arial"/>
              <a:cs typeface="Arial"/>
              <a:sym typeface="Arial"/>
            </a:endParaRPr>
          </a:p>
          <a:p>
            <a:pPr indent="0" lvl="0" marL="0" rtl="0" algn="l">
              <a:spcBef>
                <a:spcPts val="0"/>
              </a:spcBef>
              <a:spcAft>
                <a:spcPts val="1200"/>
              </a:spcAft>
              <a:buNone/>
            </a:pPr>
            <a:r>
              <a:t/>
            </a:r>
            <a:endParaRPr/>
          </a:p>
        </p:txBody>
      </p:sp>
      <p:cxnSp>
        <p:nvCxnSpPr>
          <p:cNvPr id="113" name="Google Shape;113;p17"/>
          <p:cNvCxnSpPr/>
          <p:nvPr/>
        </p:nvCxnSpPr>
        <p:spPr>
          <a:xfrm>
            <a:off x="389525" y="1060975"/>
            <a:ext cx="8447100" cy="0"/>
          </a:xfrm>
          <a:prstGeom prst="straightConnector1">
            <a:avLst/>
          </a:prstGeom>
          <a:noFill/>
          <a:ln cap="flat" cmpd="sng" w="19050">
            <a:solidFill>
              <a:srgbClr val="FFFFFF"/>
            </a:solidFill>
            <a:prstDash val="solid"/>
            <a:round/>
            <a:headEnd len="med" w="med" type="none"/>
            <a:tailEnd len="med" w="med" type="none"/>
          </a:ln>
        </p:spPr>
      </p:cxnSp>
      <p:pic>
        <p:nvPicPr>
          <p:cNvPr id="114" name="Google Shape;114;p17"/>
          <p:cNvPicPr preferRelativeResize="0"/>
          <p:nvPr/>
        </p:nvPicPr>
        <p:blipFill>
          <a:blip r:embed="rId3">
            <a:alphaModFix/>
          </a:blip>
          <a:stretch>
            <a:fillRect/>
          </a:stretch>
        </p:blipFill>
        <p:spPr>
          <a:xfrm>
            <a:off x="515775" y="1373925"/>
            <a:ext cx="8194600" cy="3254115"/>
          </a:xfrm>
          <a:prstGeom prst="rect">
            <a:avLst/>
          </a:prstGeom>
          <a:noFill/>
          <a:ln>
            <a:noFill/>
          </a:ln>
        </p:spPr>
      </p:pic>
      <p:sp>
        <p:nvSpPr>
          <p:cNvPr id="115" name="Google Shape;115;p17"/>
          <p:cNvSpPr/>
          <p:nvPr/>
        </p:nvSpPr>
        <p:spPr>
          <a:xfrm>
            <a:off x="2756825" y="1319225"/>
            <a:ext cx="1815300" cy="3486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p:nvPr/>
        </p:nvSpPr>
        <p:spPr>
          <a:xfrm>
            <a:off x="4736825" y="1319225"/>
            <a:ext cx="1893900" cy="3486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a:off x="6705850" y="1319225"/>
            <a:ext cx="1980000" cy="34863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idx="1" type="body"/>
          </p:nvPr>
        </p:nvSpPr>
        <p:spPr>
          <a:xfrm>
            <a:off x="2119450" y="367475"/>
            <a:ext cx="4586400" cy="63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fr" sz="1900">
                <a:solidFill>
                  <a:schemeClr val="lt1"/>
                </a:solidFill>
                <a:latin typeface="Arial"/>
                <a:ea typeface="Arial"/>
                <a:cs typeface="Arial"/>
                <a:sym typeface="Arial"/>
              </a:rPr>
              <a:t>I - Présentation du sujet et des données</a:t>
            </a:r>
            <a:endParaRPr sz="1900">
              <a:solidFill>
                <a:schemeClr val="lt1"/>
              </a:solidFill>
              <a:latin typeface="Arial"/>
              <a:ea typeface="Arial"/>
              <a:cs typeface="Arial"/>
              <a:sym typeface="Arial"/>
            </a:endParaRPr>
          </a:p>
          <a:p>
            <a:pPr indent="0" lvl="0" marL="0" rtl="0" algn="l">
              <a:spcBef>
                <a:spcPts val="0"/>
              </a:spcBef>
              <a:spcAft>
                <a:spcPts val="1200"/>
              </a:spcAft>
              <a:buNone/>
            </a:pPr>
            <a:r>
              <a:t/>
            </a:r>
            <a:endParaRPr/>
          </a:p>
        </p:txBody>
      </p:sp>
      <p:cxnSp>
        <p:nvCxnSpPr>
          <p:cNvPr id="123" name="Google Shape;123;p18"/>
          <p:cNvCxnSpPr/>
          <p:nvPr/>
        </p:nvCxnSpPr>
        <p:spPr>
          <a:xfrm>
            <a:off x="389525" y="1060975"/>
            <a:ext cx="8447100" cy="0"/>
          </a:xfrm>
          <a:prstGeom prst="straightConnector1">
            <a:avLst/>
          </a:prstGeom>
          <a:noFill/>
          <a:ln cap="flat" cmpd="sng" w="19050">
            <a:solidFill>
              <a:srgbClr val="FFFFFF"/>
            </a:solidFill>
            <a:prstDash val="solid"/>
            <a:round/>
            <a:headEnd len="med" w="med" type="none"/>
            <a:tailEnd len="med" w="med" type="none"/>
          </a:ln>
        </p:spPr>
      </p:cxnSp>
      <p:pic>
        <p:nvPicPr>
          <p:cNvPr id="124" name="Google Shape;124;p18"/>
          <p:cNvPicPr preferRelativeResize="0"/>
          <p:nvPr/>
        </p:nvPicPr>
        <p:blipFill>
          <a:blip r:embed="rId3">
            <a:alphaModFix/>
          </a:blip>
          <a:stretch>
            <a:fillRect/>
          </a:stretch>
        </p:blipFill>
        <p:spPr>
          <a:xfrm>
            <a:off x="1475925" y="1211725"/>
            <a:ext cx="6090047" cy="3831626"/>
          </a:xfrm>
          <a:prstGeom prst="rect">
            <a:avLst/>
          </a:prstGeom>
          <a:noFill/>
          <a:ln>
            <a:noFill/>
          </a:ln>
        </p:spPr>
      </p:pic>
      <p:sp>
        <p:nvSpPr>
          <p:cNvPr id="125" name="Google Shape;125;p18"/>
          <p:cNvSpPr/>
          <p:nvPr/>
        </p:nvSpPr>
        <p:spPr>
          <a:xfrm>
            <a:off x="3929725" y="1555975"/>
            <a:ext cx="2442600" cy="34875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3983525" y="2341475"/>
            <a:ext cx="1162200" cy="688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6427475" y="3082300"/>
            <a:ext cx="1066800" cy="5142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3987550" y="3082300"/>
            <a:ext cx="1066800" cy="5142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idx="1" type="body"/>
          </p:nvPr>
        </p:nvSpPr>
        <p:spPr>
          <a:xfrm>
            <a:off x="2119450" y="367475"/>
            <a:ext cx="4586400" cy="639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fr" sz="1900">
                <a:solidFill>
                  <a:schemeClr val="lt1"/>
                </a:solidFill>
                <a:latin typeface="Arial"/>
                <a:ea typeface="Arial"/>
                <a:cs typeface="Arial"/>
                <a:sym typeface="Arial"/>
              </a:rPr>
              <a:t>I - Présentation du sujet et des données</a:t>
            </a:r>
            <a:endParaRPr sz="1900">
              <a:solidFill>
                <a:schemeClr val="lt1"/>
              </a:solidFill>
              <a:latin typeface="Arial"/>
              <a:ea typeface="Arial"/>
              <a:cs typeface="Arial"/>
              <a:sym typeface="Arial"/>
            </a:endParaRPr>
          </a:p>
          <a:p>
            <a:pPr indent="0" lvl="0" marL="0" rtl="0" algn="l">
              <a:spcBef>
                <a:spcPts val="0"/>
              </a:spcBef>
              <a:spcAft>
                <a:spcPts val="1200"/>
              </a:spcAft>
              <a:buNone/>
            </a:pPr>
            <a:r>
              <a:t/>
            </a:r>
            <a:endParaRPr/>
          </a:p>
        </p:txBody>
      </p:sp>
      <p:cxnSp>
        <p:nvCxnSpPr>
          <p:cNvPr id="134" name="Google Shape;134;p19"/>
          <p:cNvCxnSpPr/>
          <p:nvPr/>
        </p:nvCxnSpPr>
        <p:spPr>
          <a:xfrm>
            <a:off x="389525" y="1060975"/>
            <a:ext cx="8447100" cy="0"/>
          </a:xfrm>
          <a:prstGeom prst="straightConnector1">
            <a:avLst/>
          </a:prstGeom>
          <a:noFill/>
          <a:ln cap="flat" cmpd="sng" w="19050">
            <a:solidFill>
              <a:srgbClr val="FFFFFF"/>
            </a:solidFill>
            <a:prstDash val="solid"/>
            <a:round/>
            <a:headEnd len="med" w="med" type="none"/>
            <a:tailEnd len="med" w="med" type="none"/>
          </a:ln>
        </p:spPr>
      </p:cxnSp>
      <p:pic>
        <p:nvPicPr>
          <p:cNvPr id="135" name="Google Shape;135;p19"/>
          <p:cNvPicPr preferRelativeResize="0"/>
          <p:nvPr/>
        </p:nvPicPr>
        <p:blipFill>
          <a:blip r:embed="rId3">
            <a:alphaModFix/>
          </a:blip>
          <a:stretch>
            <a:fillRect/>
          </a:stretch>
        </p:blipFill>
        <p:spPr>
          <a:xfrm>
            <a:off x="733425" y="1758225"/>
            <a:ext cx="1894275" cy="1458100"/>
          </a:xfrm>
          <a:prstGeom prst="rect">
            <a:avLst/>
          </a:prstGeom>
          <a:noFill/>
          <a:ln cap="flat" cmpd="sng" w="12700">
            <a:solidFill>
              <a:srgbClr val="000000"/>
            </a:solidFill>
            <a:prstDash val="solid"/>
            <a:miter lim="8000"/>
            <a:headEnd len="sm" w="sm" type="none"/>
            <a:tailEnd len="sm" w="sm" type="none"/>
          </a:ln>
        </p:spPr>
      </p:pic>
      <p:sp>
        <p:nvSpPr>
          <p:cNvPr id="136" name="Google Shape;136;p19"/>
          <p:cNvSpPr txBox="1"/>
          <p:nvPr/>
        </p:nvSpPr>
        <p:spPr>
          <a:xfrm>
            <a:off x="2946000" y="1758225"/>
            <a:ext cx="2963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FFFF"/>
                </a:solidFill>
                <a:latin typeface="Roboto"/>
                <a:ea typeface="Roboto"/>
                <a:cs typeface="Roboto"/>
                <a:sym typeface="Roboto"/>
              </a:rPr>
              <a:t>3 catégories d’âges : </a:t>
            </a:r>
            <a:endParaRPr>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AutoNum type="arabicPeriod"/>
            </a:pPr>
            <a:r>
              <a:rPr lang="fr">
                <a:solidFill>
                  <a:srgbClr val="FFFFFF"/>
                </a:solidFill>
                <a:latin typeface="Roboto"/>
                <a:ea typeface="Roboto"/>
                <a:cs typeface="Roboto"/>
                <a:sym typeface="Roboto"/>
              </a:rPr>
              <a:t>Child : 0 à 11 ans inclus</a:t>
            </a:r>
            <a:endParaRPr>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AutoNum type="arabicPeriod"/>
            </a:pPr>
            <a:r>
              <a:rPr lang="fr">
                <a:solidFill>
                  <a:srgbClr val="FFFFFF"/>
                </a:solidFill>
                <a:latin typeface="Roboto"/>
                <a:ea typeface="Roboto"/>
                <a:cs typeface="Roboto"/>
                <a:sym typeface="Roboto"/>
              </a:rPr>
              <a:t>Teen : 12 à 17 ans inclus</a:t>
            </a:r>
            <a:endParaRPr>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AutoNum type="arabicPeriod"/>
            </a:pPr>
            <a:r>
              <a:rPr lang="fr">
                <a:solidFill>
                  <a:srgbClr val="FFFFFF"/>
                </a:solidFill>
                <a:latin typeface="Roboto"/>
                <a:ea typeface="Roboto"/>
                <a:cs typeface="Roboto"/>
                <a:sym typeface="Roboto"/>
              </a:rPr>
              <a:t>Adult : 18 et plus</a:t>
            </a:r>
            <a:endParaRPr>
              <a:solidFill>
                <a:srgbClr val="FFFFFF"/>
              </a:solidFill>
              <a:latin typeface="Roboto"/>
              <a:ea typeface="Roboto"/>
              <a:cs typeface="Roboto"/>
              <a:sym typeface="Roboto"/>
            </a:endParaRPr>
          </a:p>
        </p:txBody>
      </p:sp>
      <p:pic>
        <p:nvPicPr>
          <p:cNvPr id="137" name="Google Shape;137;p19"/>
          <p:cNvPicPr preferRelativeResize="0"/>
          <p:nvPr/>
        </p:nvPicPr>
        <p:blipFill>
          <a:blip r:embed="rId4">
            <a:alphaModFix/>
          </a:blip>
          <a:stretch>
            <a:fillRect/>
          </a:stretch>
        </p:blipFill>
        <p:spPr>
          <a:xfrm>
            <a:off x="2780100" y="2957313"/>
            <a:ext cx="6211501" cy="1927392"/>
          </a:xfrm>
          <a:prstGeom prst="rect">
            <a:avLst/>
          </a:prstGeom>
          <a:noFill/>
          <a:ln>
            <a:noFill/>
          </a:ln>
        </p:spPr>
      </p:pic>
      <p:sp>
        <p:nvSpPr>
          <p:cNvPr id="138" name="Google Shape;138;p19"/>
          <p:cNvSpPr/>
          <p:nvPr/>
        </p:nvSpPr>
        <p:spPr>
          <a:xfrm>
            <a:off x="6017250" y="2911775"/>
            <a:ext cx="1248300" cy="2044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p:nvPr/>
        </p:nvSpPr>
        <p:spPr>
          <a:xfrm>
            <a:off x="7330025" y="2898775"/>
            <a:ext cx="1661700" cy="2044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 name="Google Shape;140;p19"/>
          <p:cNvCxnSpPr>
            <a:endCxn id="138" idx="0"/>
          </p:cNvCxnSpPr>
          <p:nvPr/>
        </p:nvCxnSpPr>
        <p:spPr>
          <a:xfrm>
            <a:off x="6630600" y="2212475"/>
            <a:ext cx="10800" cy="699300"/>
          </a:xfrm>
          <a:prstGeom prst="straightConnector1">
            <a:avLst/>
          </a:prstGeom>
          <a:noFill/>
          <a:ln cap="flat" cmpd="sng" w="28575">
            <a:solidFill>
              <a:srgbClr val="FF0000"/>
            </a:solidFill>
            <a:prstDash val="solid"/>
            <a:round/>
            <a:headEnd len="med" w="med" type="none"/>
            <a:tailEnd len="med" w="med" type="triangle"/>
          </a:ln>
        </p:spPr>
      </p:cxnSp>
      <p:sp>
        <p:nvSpPr>
          <p:cNvPr id="141" name="Google Shape;141;p19"/>
          <p:cNvSpPr/>
          <p:nvPr/>
        </p:nvSpPr>
        <p:spPr>
          <a:xfrm>
            <a:off x="6092575" y="1815475"/>
            <a:ext cx="2808600" cy="3969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str_split()  → package tidyverse</a:t>
            </a:r>
            <a:endParaRPr sz="1200"/>
          </a:p>
        </p:txBody>
      </p:sp>
      <p:cxnSp>
        <p:nvCxnSpPr>
          <p:cNvPr id="142" name="Google Shape;142;p19"/>
          <p:cNvCxnSpPr/>
          <p:nvPr/>
        </p:nvCxnSpPr>
        <p:spPr>
          <a:xfrm>
            <a:off x="8155475" y="2235200"/>
            <a:ext cx="10800" cy="6993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0"/>
          <p:cNvSpPr txBox="1"/>
          <p:nvPr>
            <p:ph idx="1" type="body"/>
          </p:nvPr>
        </p:nvSpPr>
        <p:spPr>
          <a:xfrm>
            <a:off x="163550" y="367475"/>
            <a:ext cx="8769900" cy="639600"/>
          </a:xfrm>
          <a:prstGeom prst="rect">
            <a:avLst/>
          </a:prstGeom>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None/>
            </a:pPr>
            <a:r>
              <a:rPr lang="fr" sz="1900">
                <a:solidFill>
                  <a:schemeClr val="lt1"/>
                </a:solidFill>
                <a:latin typeface="Arial"/>
                <a:ea typeface="Arial"/>
                <a:cs typeface="Arial"/>
                <a:sym typeface="Arial"/>
              </a:rPr>
              <a:t>II - Est-ce qu’il y a des corrélations linéaires entre les variables de V ? </a:t>
            </a:r>
            <a:endParaRPr sz="1900">
              <a:solidFill>
                <a:schemeClr val="lt1"/>
              </a:solidFill>
              <a:latin typeface="Arial"/>
              <a:ea typeface="Arial"/>
              <a:cs typeface="Arial"/>
              <a:sym typeface="Arial"/>
            </a:endParaRPr>
          </a:p>
          <a:p>
            <a:pPr indent="0" lvl="0" marL="0" rtl="0" algn="ctr">
              <a:spcBef>
                <a:spcPts val="0"/>
              </a:spcBef>
              <a:spcAft>
                <a:spcPts val="1200"/>
              </a:spcAft>
              <a:buNone/>
            </a:pPr>
            <a:r>
              <a:t/>
            </a:r>
            <a:endParaRPr/>
          </a:p>
        </p:txBody>
      </p:sp>
      <p:cxnSp>
        <p:nvCxnSpPr>
          <p:cNvPr id="148" name="Google Shape;148;p20"/>
          <p:cNvCxnSpPr/>
          <p:nvPr/>
        </p:nvCxnSpPr>
        <p:spPr>
          <a:xfrm>
            <a:off x="389525" y="1060975"/>
            <a:ext cx="8447100" cy="0"/>
          </a:xfrm>
          <a:prstGeom prst="straightConnector1">
            <a:avLst/>
          </a:prstGeom>
          <a:noFill/>
          <a:ln cap="flat" cmpd="sng" w="19050">
            <a:solidFill>
              <a:srgbClr val="FFFFFF"/>
            </a:solidFill>
            <a:prstDash val="solid"/>
            <a:round/>
            <a:headEnd len="med" w="med" type="none"/>
            <a:tailEnd len="med" w="med" type="none"/>
          </a:ln>
        </p:spPr>
      </p:cxnSp>
      <p:sp>
        <p:nvSpPr>
          <p:cNvPr id="149" name="Google Shape;149;p20"/>
          <p:cNvSpPr/>
          <p:nvPr/>
        </p:nvSpPr>
        <p:spPr>
          <a:xfrm>
            <a:off x="454075" y="1814225"/>
            <a:ext cx="1624800" cy="46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0000" lvl="0" marL="0" rtl="0" algn="ctr">
              <a:lnSpc>
                <a:spcPct val="115000"/>
              </a:lnSpc>
              <a:spcBef>
                <a:spcPts val="0"/>
              </a:spcBef>
              <a:spcAft>
                <a:spcPts val="0"/>
              </a:spcAft>
              <a:buNone/>
            </a:pPr>
            <a:r>
              <a:rPr i="1" lang="fr" sz="1200">
                <a:solidFill>
                  <a:srgbClr val="FFFFFF"/>
                </a:solidFill>
              </a:rPr>
              <a:t>Fonction cor()</a:t>
            </a:r>
            <a:endParaRPr>
              <a:solidFill>
                <a:srgbClr val="FFFFFF"/>
              </a:solidFill>
            </a:endParaRPr>
          </a:p>
        </p:txBody>
      </p:sp>
      <p:sp>
        <p:nvSpPr>
          <p:cNvPr id="150" name="Google Shape;150;p20"/>
          <p:cNvSpPr/>
          <p:nvPr/>
        </p:nvSpPr>
        <p:spPr>
          <a:xfrm>
            <a:off x="3027575" y="1351625"/>
            <a:ext cx="1624800" cy="46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0000" lvl="0" marL="0" rtl="0" algn="ctr">
              <a:lnSpc>
                <a:spcPct val="115000"/>
              </a:lnSpc>
              <a:spcBef>
                <a:spcPts val="0"/>
              </a:spcBef>
              <a:spcAft>
                <a:spcPts val="0"/>
              </a:spcAft>
              <a:buNone/>
            </a:pPr>
            <a:r>
              <a:rPr i="1" lang="fr" sz="1200">
                <a:solidFill>
                  <a:srgbClr val="FFFFFF"/>
                </a:solidFill>
              </a:rPr>
              <a:t>Kendall</a:t>
            </a:r>
            <a:endParaRPr>
              <a:solidFill>
                <a:srgbClr val="FFFFFF"/>
              </a:solidFill>
            </a:endParaRPr>
          </a:p>
        </p:txBody>
      </p:sp>
      <p:sp>
        <p:nvSpPr>
          <p:cNvPr id="151" name="Google Shape;151;p20"/>
          <p:cNvSpPr/>
          <p:nvPr/>
        </p:nvSpPr>
        <p:spPr>
          <a:xfrm>
            <a:off x="3027575" y="2104875"/>
            <a:ext cx="1624800" cy="46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0000" lvl="0" marL="0" rtl="0" algn="ctr">
              <a:lnSpc>
                <a:spcPct val="115000"/>
              </a:lnSpc>
              <a:spcBef>
                <a:spcPts val="0"/>
              </a:spcBef>
              <a:spcAft>
                <a:spcPts val="0"/>
              </a:spcAft>
              <a:buNone/>
            </a:pPr>
            <a:r>
              <a:rPr i="1" lang="fr" sz="1200">
                <a:solidFill>
                  <a:srgbClr val="FFFFFF"/>
                </a:solidFill>
              </a:rPr>
              <a:t>Pearson</a:t>
            </a:r>
            <a:endParaRPr>
              <a:solidFill>
                <a:srgbClr val="FFFFFF"/>
              </a:solidFill>
            </a:endParaRPr>
          </a:p>
        </p:txBody>
      </p:sp>
      <p:sp>
        <p:nvSpPr>
          <p:cNvPr id="152" name="Google Shape;152;p20"/>
          <p:cNvSpPr/>
          <p:nvPr/>
        </p:nvSpPr>
        <p:spPr>
          <a:xfrm>
            <a:off x="3027575" y="2858125"/>
            <a:ext cx="1624800" cy="46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0000" lvl="0" marL="0" rtl="0" algn="ctr">
              <a:lnSpc>
                <a:spcPct val="115000"/>
              </a:lnSpc>
              <a:spcBef>
                <a:spcPts val="0"/>
              </a:spcBef>
              <a:spcAft>
                <a:spcPts val="0"/>
              </a:spcAft>
              <a:buNone/>
            </a:pPr>
            <a:r>
              <a:rPr i="1" lang="fr" sz="1200">
                <a:solidFill>
                  <a:srgbClr val="FFFFFF"/>
                </a:solidFill>
              </a:rPr>
              <a:t>Spearman</a:t>
            </a:r>
            <a:endParaRPr>
              <a:solidFill>
                <a:srgbClr val="FFFFFF"/>
              </a:solidFill>
            </a:endParaRPr>
          </a:p>
        </p:txBody>
      </p:sp>
      <p:cxnSp>
        <p:nvCxnSpPr>
          <p:cNvPr id="153" name="Google Shape;153;p20"/>
          <p:cNvCxnSpPr>
            <a:stCxn id="149" idx="3"/>
            <a:endCxn id="150" idx="1"/>
          </p:cNvCxnSpPr>
          <p:nvPr/>
        </p:nvCxnSpPr>
        <p:spPr>
          <a:xfrm flipH="1" rot="10800000">
            <a:off x="2078875" y="1582925"/>
            <a:ext cx="948600" cy="462600"/>
          </a:xfrm>
          <a:prstGeom prst="straightConnector1">
            <a:avLst/>
          </a:prstGeom>
          <a:noFill/>
          <a:ln cap="flat" cmpd="sng" w="19050">
            <a:solidFill>
              <a:srgbClr val="FFFFFF"/>
            </a:solidFill>
            <a:prstDash val="solid"/>
            <a:round/>
            <a:headEnd len="med" w="med" type="none"/>
            <a:tailEnd len="med" w="med" type="triangle"/>
          </a:ln>
        </p:spPr>
      </p:cxnSp>
      <p:cxnSp>
        <p:nvCxnSpPr>
          <p:cNvPr id="154" name="Google Shape;154;p20"/>
          <p:cNvCxnSpPr>
            <a:stCxn id="149" idx="3"/>
            <a:endCxn id="151" idx="1"/>
          </p:cNvCxnSpPr>
          <p:nvPr/>
        </p:nvCxnSpPr>
        <p:spPr>
          <a:xfrm>
            <a:off x="2078875" y="2045525"/>
            <a:ext cx="948600" cy="290700"/>
          </a:xfrm>
          <a:prstGeom prst="straightConnector1">
            <a:avLst/>
          </a:prstGeom>
          <a:noFill/>
          <a:ln cap="flat" cmpd="sng" w="19050">
            <a:solidFill>
              <a:srgbClr val="FFFFFF"/>
            </a:solidFill>
            <a:prstDash val="solid"/>
            <a:round/>
            <a:headEnd len="med" w="med" type="none"/>
            <a:tailEnd len="med" w="med" type="triangle"/>
          </a:ln>
        </p:spPr>
      </p:cxnSp>
      <p:cxnSp>
        <p:nvCxnSpPr>
          <p:cNvPr id="155" name="Google Shape;155;p20"/>
          <p:cNvCxnSpPr>
            <a:stCxn id="149" idx="3"/>
            <a:endCxn id="152" idx="1"/>
          </p:cNvCxnSpPr>
          <p:nvPr/>
        </p:nvCxnSpPr>
        <p:spPr>
          <a:xfrm>
            <a:off x="2078875" y="2045525"/>
            <a:ext cx="948600" cy="1044000"/>
          </a:xfrm>
          <a:prstGeom prst="straightConnector1">
            <a:avLst/>
          </a:prstGeom>
          <a:noFill/>
          <a:ln cap="flat" cmpd="sng" w="19050">
            <a:solidFill>
              <a:srgbClr val="FFFFFF"/>
            </a:solidFill>
            <a:prstDash val="solid"/>
            <a:round/>
            <a:headEnd len="med" w="med" type="none"/>
            <a:tailEnd len="med" w="med" type="triangle"/>
          </a:ln>
        </p:spPr>
      </p:cxnSp>
      <p:cxnSp>
        <p:nvCxnSpPr>
          <p:cNvPr id="156" name="Google Shape;156;p20"/>
          <p:cNvCxnSpPr>
            <a:stCxn id="151" idx="3"/>
            <a:endCxn id="157" idx="1"/>
          </p:cNvCxnSpPr>
          <p:nvPr/>
        </p:nvCxnSpPr>
        <p:spPr>
          <a:xfrm>
            <a:off x="4652375" y="2336175"/>
            <a:ext cx="1519200" cy="0"/>
          </a:xfrm>
          <a:prstGeom prst="straightConnector1">
            <a:avLst/>
          </a:prstGeom>
          <a:noFill/>
          <a:ln cap="flat" cmpd="sng" w="19050">
            <a:solidFill>
              <a:srgbClr val="FFFFFF"/>
            </a:solidFill>
            <a:prstDash val="solid"/>
            <a:round/>
            <a:headEnd len="med" w="med" type="none"/>
            <a:tailEnd len="med" w="med" type="triangle"/>
          </a:ln>
        </p:spPr>
      </p:cxnSp>
      <p:sp>
        <p:nvSpPr>
          <p:cNvPr id="157" name="Google Shape;157;p20"/>
          <p:cNvSpPr/>
          <p:nvPr/>
        </p:nvSpPr>
        <p:spPr>
          <a:xfrm>
            <a:off x="6171425" y="1928325"/>
            <a:ext cx="2256300" cy="81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0000" lvl="0" marL="0" rtl="0" algn="l">
              <a:lnSpc>
                <a:spcPct val="115000"/>
              </a:lnSpc>
              <a:spcBef>
                <a:spcPts val="0"/>
              </a:spcBef>
              <a:spcAft>
                <a:spcPts val="0"/>
              </a:spcAft>
              <a:buNone/>
            </a:pPr>
            <a:r>
              <a:rPr i="1" lang="fr">
                <a:solidFill>
                  <a:srgbClr val="FFFFFF"/>
                </a:solidFill>
              </a:rPr>
              <a:t>Coefficient de Pearson</a:t>
            </a:r>
            <a:endParaRPr i="1">
              <a:solidFill>
                <a:srgbClr val="FFFFFF"/>
              </a:solidFill>
            </a:endParaRPr>
          </a:p>
        </p:txBody>
      </p:sp>
      <p:sp>
        <p:nvSpPr>
          <p:cNvPr id="158" name="Google Shape;158;p20"/>
          <p:cNvSpPr/>
          <p:nvPr/>
        </p:nvSpPr>
        <p:spPr>
          <a:xfrm>
            <a:off x="5873825" y="3727125"/>
            <a:ext cx="2851500" cy="81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0000" lvl="0" marL="0" rtl="0" algn="l">
              <a:lnSpc>
                <a:spcPct val="115000"/>
              </a:lnSpc>
              <a:spcBef>
                <a:spcPts val="0"/>
              </a:spcBef>
              <a:spcAft>
                <a:spcPts val="0"/>
              </a:spcAft>
              <a:buNone/>
            </a:pPr>
            <a:r>
              <a:rPr i="1" lang="fr">
                <a:solidFill>
                  <a:srgbClr val="FFFFFF"/>
                </a:solidFill>
              </a:rPr>
              <a:t>Mesure une corrélation linéaire 	entre deux variables </a:t>
            </a:r>
            <a:endParaRPr i="1">
              <a:solidFill>
                <a:srgbClr val="FFFFFF"/>
              </a:solidFill>
            </a:endParaRPr>
          </a:p>
        </p:txBody>
      </p:sp>
      <p:cxnSp>
        <p:nvCxnSpPr>
          <p:cNvPr id="159" name="Google Shape;159;p20"/>
          <p:cNvCxnSpPr>
            <a:stCxn id="157" idx="2"/>
            <a:endCxn id="158" idx="0"/>
          </p:cNvCxnSpPr>
          <p:nvPr/>
        </p:nvCxnSpPr>
        <p:spPr>
          <a:xfrm>
            <a:off x="7299575" y="2744025"/>
            <a:ext cx="0" cy="983100"/>
          </a:xfrm>
          <a:prstGeom prst="straightConnector1">
            <a:avLst/>
          </a:prstGeom>
          <a:noFill/>
          <a:ln cap="flat" cmpd="sng" w="19050">
            <a:solidFill>
              <a:srgbClr val="FFFFFF"/>
            </a:solidFill>
            <a:prstDash val="solid"/>
            <a:round/>
            <a:headEnd len="med" w="med" type="none"/>
            <a:tailEnd len="med" w="med" type="triangle"/>
          </a:ln>
        </p:spPr>
      </p:cxnSp>
      <p:pic>
        <p:nvPicPr>
          <p:cNvPr id="160" name="Google Shape;160;p20"/>
          <p:cNvPicPr preferRelativeResize="0"/>
          <p:nvPr/>
        </p:nvPicPr>
        <p:blipFill>
          <a:blip r:embed="rId3">
            <a:alphaModFix/>
          </a:blip>
          <a:stretch>
            <a:fillRect/>
          </a:stretch>
        </p:blipFill>
        <p:spPr>
          <a:xfrm>
            <a:off x="1176275" y="3696825"/>
            <a:ext cx="3076575" cy="876300"/>
          </a:xfrm>
          <a:prstGeom prst="rect">
            <a:avLst/>
          </a:prstGeom>
          <a:noFill/>
          <a:ln>
            <a:noFill/>
          </a:ln>
        </p:spPr>
      </p:pic>
      <p:sp>
        <p:nvSpPr>
          <p:cNvPr id="161" name="Google Shape;161;p20"/>
          <p:cNvSpPr txBox="1"/>
          <p:nvPr/>
        </p:nvSpPr>
        <p:spPr>
          <a:xfrm>
            <a:off x="1337275" y="4603425"/>
            <a:ext cx="2754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rgbClr val="FFFFFF"/>
                </a:solidFill>
                <a:latin typeface="Roboto"/>
                <a:ea typeface="Roboto"/>
                <a:cs typeface="Roboto"/>
                <a:sym typeface="Roboto"/>
              </a:rPr>
              <a:t>Coefficient de corrélation de Pearson</a:t>
            </a:r>
            <a:endParaRPr sz="1200">
              <a:solidFill>
                <a:srgbClr val="FFFFFF"/>
              </a:solidFill>
              <a:latin typeface="Roboto"/>
              <a:ea typeface="Roboto"/>
              <a:cs typeface="Roboto"/>
              <a:sym typeface="Roboto"/>
            </a:endParaRPr>
          </a:p>
        </p:txBody>
      </p:sp>
      <p:cxnSp>
        <p:nvCxnSpPr>
          <p:cNvPr id="162" name="Google Shape;162;p20"/>
          <p:cNvCxnSpPr>
            <a:stCxn id="158" idx="1"/>
            <a:endCxn id="160" idx="3"/>
          </p:cNvCxnSpPr>
          <p:nvPr/>
        </p:nvCxnSpPr>
        <p:spPr>
          <a:xfrm rot="10800000">
            <a:off x="4252925" y="4134975"/>
            <a:ext cx="1620900" cy="0"/>
          </a:xfrm>
          <a:prstGeom prst="straightConnector1">
            <a:avLst/>
          </a:prstGeom>
          <a:noFill/>
          <a:ln cap="flat" cmpd="sng" w="19050">
            <a:solidFill>
              <a:srgbClr val="FFFFFF"/>
            </a:solidFill>
            <a:prstDash val="solid"/>
            <a:round/>
            <a:headEnd len="med" w="med" type="none"/>
            <a:tailEnd len="med" w="med" type="triangle"/>
          </a:ln>
        </p:spPr>
      </p:cxnSp>
      <p:sp>
        <p:nvSpPr>
          <p:cNvPr id="163" name="Google Shape;163;p20"/>
          <p:cNvSpPr txBox="1"/>
          <p:nvPr/>
        </p:nvSpPr>
        <p:spPr>
          <a:xfrm>
            <a:off x="584375" y="4019025"/>
            <a:ext cx="6511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400">
                <a:solidFill>
                  <a:srgbClr val="FF0000"/>
                </a:solidFill>
                <a:latin typeface="Roboto"/>
                <a:ea typeface="Roboto"/>
                <a:cs typeface="Roboto"/>
                <a:sym typeface="Roboto"/>
              </a:rPr>
              <a:t>-1 &lt;						       &lt; 1</a:t>
            </a:r>
            <a:endParaRPr sz="2400">
              <a:solidFill>
                <a:srgbClr val="FF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1"/>
          <p:cNvSpPr txBox="1"/>
          <p:nvPr>
            <p:ph idx="1" type="body"/>
          </p:nvPr>
        </p:nvSpPr>
        <p:spPr>
          <a:xfrm>
            <a:off x="163550" y="367475"/>
            <a:ext cx="8769900" cy="639600"/>
          </a:xfrm>
          <a:prstGeom prst="rect">
            <a:avLst/>
          </a:prstGeom>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None/>
            </a:pPr>
            <a:r>
              <a:rPr lang="fr" sz="1900">
                <a:solidFill>
                  <a:schemeClr val="lt1"/>
                </a:solidFill>
                <a:latin typeface="Arial"/>
                <a:ea typeface="Arial"/>
                <a:cs typeface="Arial"/>
                <a:sym typeface="Arial"/>
              </a:rPr>
              <a:t>II - Est-ce qu’il y a des corrélations linéaires entre les variables de V ? </a:t>
            </a:r>
            <a:endParaRPr sz="1900">
              <a:solidFill>
                <a:schemeClr val="lt1"/>
              </a:solidFill>
              <a:latin typeface="Arial"/>
              <a:ea typeface="Arial"/>
              <a:cs typeface="Arial"/>
              <a:sym typeface="Arial"/>
            </a:endParaRPr>
          </a:p>
          <a:p>
            <a:pPr indent="0" lvl="0" marL="0" rtl="0" algn="ctr">
              <a:spcBef>
                <a:spcPts val="0"/>
              </a:spcBef>
              <a:spcAft>
                <a:spcPts val="1200"/>
              </a:spcAft>
              <a:buNone/>
            </a:pPr>
            <a:r>
              <a:t/>
            </a:r>
            <a:endParaRPr/>
          </a:p>
        </p:txBody>
      </p:sp>
      <p:cxnSp>
        <p:nvCxnSpPr>
          <p:cNvPr id="169" name="Google Shape;169;p21"/>
          <p:cNvCxnSpPr/>
          <p:nvPr/>
        </p:nvCxnSpPr>
        <p:spPr>
          <a:xfrm>
            <a:off x="389525" y="1060975"/>
            <a:ext cx="8447100" cy="0"/>
          </a:xfrm>
          <a:prstGeom prst="straightConnector1">
            <a:avLst/>
          </a:prstGeom>
          <a:noFill/>
          <a:ln cap="flat" cmpd="sng" w="19050">
            <a:solidFill>
              <a:srgbClr val="FFFFFF"/>
            </a:solidFill>
            <a:prstDash val="solid"/>
            <a:round/>
            <a:headEnd len="med" w="med" type="none"/>
            <a:tailEnd len="med" w="med" type="none"/>
          </a:ln>
        </p:spPr>
      </p:cxnSp>
      <p:pic>
        <p:nvPicPr>
          <p:cNvPr id="170" name="Google Shape;170;p21"/>
          <p:cNvPicPr preferRelativeResize="0"/>
          <p:nvPr/>
        </p:nvPicPr>
        <p:blipFill>
          <a:blip r:embed="rId3">
            <a:alphaModFix/>
          </a:blip>
          <a:stretch>
            <a:fillRect/>
          </a:stretch>
        </p:blipFill>
        <p:spPr>
          <a:xfrm>
            <a:off x="3416200" y="2002225"/>
            <a:ext cx="5041750" cy="2982450"/>
          </a:xfrm>
          <a:prstGeom prst="rect">
            <a:avLst/>
          </a:prstGeom>
          <a:noFill/>
          <a:ln>
            <a:noFill/>
          </a:ln>
        </p:spPr>
      </p:pic>
      <p:pic>
        <p:nvPicPr>
          <p:cNvPr id="171" name="Google Shape;171;p21"/>
          <p:cNvPicPr preferRelativeResize="0"/>
          <p:nvPr/>
        </p:nvPicPr>
        <p:blipFill>
          <a:blip r:embed="rId4">
            <a:alphaModFix/>
          </a:blip>
          <a:stretch>
            <a:fillRect/>
          </a:stretch>
        </p:blipFill>
        <p:spPr>
          <a:xfrm>
            <a:off x="434975" y="1862625"/>
            <a:ext cx="2209800" cy="762000"/>
          </a:xfrm>
          <a:prstGeom prst="rect">
            <a:avLst/>
          </a:prstGeom>
          <a:noFill/>
          <a:ln>
            <a:noFill/>
          </a:ln>
        </p:spPr>
      </p:pic>
      <p:cxnSp>
        <p:nvCxnSpPr>
          <p:cNvPr id="172" name="Google Shape;172;p21"/>
          <p:cNvCxnSpPr>
            <a:stCxn id="171" idx="3"/>
            <a:endCxn id="170" idx="1"/>
          </p:cNvCxnSpPr>
          <p:nvPr/>
        </p:nvCxnSpPr>
        <p:spPr>
          <a:xfrm>
            <a:off x="2644775" y="2243625"/>
            <a:ext cx="771300" cy="1249800"/>
          </a:xfrm>
          <a:prstGeom prst="straightConnector1">
            <a:avLst/>
          </a:prstGeom>
          <a:noFill/>
          <a:ln cap="flat" cmpd="sng" w="19050">
            <a:solidFill>
              <a:srgbClr val="FFFFFF"/>
            </a:solidFill>
            <a:prstDash val="solid"/>
            <a:round/>
            <a:headEnd len="med" w="med" type="none"/>
            <a:tailEnd len="med" w="med" type="triangle"/>
          </a:ln>
        </p:spPr>
      </p:cxnSp>
      <p:cxnSp>
        <p:nvCxnSpPr>
          <p:cNvPr id="173" name="Google Shape;173;p21"/>
          <p:cNvCxnSpPr/>
          <p:nvPr/>
        </p:nvCxnSpPr>
        <p:spPr>
          <a:xfrm>
            <a:off x="7656875" y="1444425"/>
            <a:ext cx="11400" cy="418200"/>
          </a:xfrm>
          <a:prstGeom prst="straightConnector1">
            <a:avLst/>
          </a:prstGeom>
          <a:noFill/>
          <a:ln cap="flat" cmpd="sng" w="28575">
            <a:solidFill>
              <a:srgbClr val="FF0000"/>
            </a:solidFill>
            <a:prstDash val="solid"/>
            <a:round/>
            <a:headEnd len="med" w="med" type="none"/>
            <a:tailEnd len="med" w="med" type="triangle"/>
          </a:ln>
        </p:spPr>
      </p:cxnSp>
      <p:sp>
        <p:nvSpPr>
          <p:cNvPr id="174" name="Google Shape;174;p21"/>
          <p:cNvSpPr/>
          <p:nvPr/>
        </p:nvSpPr>
        <p:spPr>
          <a:xfrm>
            <a:off x="7396925" y="1910800"/>
            <a:ext cx="531300" cy="3165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a:off x="804500" y="3656850"/>
            <a:ext cx="1624800" cy="46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0000" lvl="0" marL="0" rtl="0" algn="ctr">
              <a:lnSpc>
                <a:spcPct val="115000"/>
              </a:lnSpc>
              <a:spcBef>
                <a:spcPts val="0"/>
              </a:spcBef>
              <a:spcAft>
                <a:spcPts val="0"/>
              </a:spcAft>
              <a:buNone/>
            </a:pPr>
            <a:r>
              <a:rPr i="1" lang="fr" sz="1200">
                <a:solidFill>
                  <a:srgbClr val="FFFFFF"/>
                </a:solidFill>
              </a:rPr>
              <a:t>Fonction rcorr()</a:t>
            </a:r>
            <a:endParaRPr>
              <a:solidFill>
                <a:srgbClr val="FFFFFF"/>
              </a:solidFill>
            </a:endParaRPr>
          </a:p>
        </p:txBody>
      </p:sp>
      <p:cxnSp>
        <p:nvCxnSpPr>
          <p:cNvPr id="176" name="Google Shape;176;p21"/>
          <p:cNvCxnSpPr>
            <a:endCxn id="175" idx="2"/>
          </p:cNvCxnSpPr>
          <p:nvPr/>
        </p:nvCxnSpPr>
        <p:spPr>
          <a:xfrm flipH="1" rot="10800000">
            <a:off x="1598000" y="4119450"/>
            <a:ext cx="18900" cy="468600"/>
          </a:xfrm>
          <a:prstGeom prst="straightConnector1">
            <a:avLst/>
          </a:prstGeom>
          <a:noFill/>
          <a:ln cap="flat" cmpd="sng" w="28575">
            <a:solidFill>
              <a:srgbClr val="FF0000"/>
            </a:solidFill>
            <a:prstDash val="solid"/>
            <a:round/>
            <a:headEnd len="med" w="med" type="none"/>
            <a:tailEnd len="med" w="med" type="triangle"/>
          </a:ln>
        </p:spPr>
      </p:cxnSp>
      <p:sp>
        <p:nvSpPr>
          <p:cNvPr id="177" name="Google Shape;177;p21"/>
          <p:cNvSpPr txBox="1"/>
          <p:nvPr/>
        </p:nvSpPr>
        <p:spPr>
          <a:xfrm>
            <a:off x="279350" y="4587950"/>
            <a:ext cx="2675100" cy="400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0000"/>
                </a:solidFill>
                <a:latin typeface="Roboto"/>
                <a:ea typeface="Roboto"/>
                <a:cs typeface="Roboto"/>
                <a:sym typeface="Roboto"/>
              </a:rPr>
              <a:t>Evaluation de la significativité</a:t>
            </a:r>
            <a:endParaRPr>
              <a:solidFill>
                <a:srgbClr val="FF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